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8" r:id="rId3"/>
    <p:sldId id="265" r:id="rId4"/>
    <p:sldId id="310" r:id="rId5"/>
    <p:sldId id="312" r:id="rId6"/>
    <p:sldId id="313" r:id="rId7"/>
    <p:sldId id="314" r:id="rId8"/>
    <p:sldId id="315" r:id="rId9"/>
    <p:sldId id="316" r:id="rId10"/>
    <p:sldId id="321" r:id="rId11"/>
    <p:sldId id="325" r:id="rId12"/>
    <p:sldId id="322" r:id="rId13"/>
    <p:sldId id="317" r:id="rId14"/>
    <p:sldId id="318" r:id="rId15"/>
    <p:sldId id="323" r:id="rId16"/>
    <p:sldId id="294" r:id="rId17"/>
    <p:sldId id="304" r:id="rId18"/>
    <p:sldId id="302" r:id="rId19"/>
    <p:sldId id="306" r:id="rId20"/>
    <p:sldId id="324" r:id="rId21"/>
    <p:sldId id="309" r:id="rId22"/>
    <p:sldId id="320" r:id="rId23"/>
    <p:sldId id="259" r:id="rId24"/>
    <p:sldId id="263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DCFFB9"/>
    <a:srgbClr val="CCFF99"/>
    <a:srgbClr val="CCFF66"/>
    <a:srgbClr val="8099D2"/>
    <a:srgbClr val="FFAA2D"/>
    <a:srgbClr val="CC3300"/>
    <a:srgbClr val="FFAB2F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B0ED1-CB8A-45BA-8899-2F4F380C3B68}" type="datetimeFigureOut">
              <a:rPr lang="fr-FR" smtClean="0"/>
              <a:pPr/>
              <a:t>25/02/2015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84A83-3D5A-4321-9B44-AC9F7B79730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1555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/>
            <a:fld id="{8EB417F0-B682-4165-AA75-C9732423EE3E}" type="slidenum">
              <a:rPr lang="fr-FR" altLang="fr-FR"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eaLnBrk="1" hangingPunct="1"/>
              <a:t>3</a:t>
            </a:fld>
            <a:endParaRPr lang="fr-FR" altLang="fr-FR" sz="140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3916798" y="8000635"/>
            <a:ext cx="2979649" cy="41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r" eaLnBrk="1" hangingPunct="1">
              <a:lnSpc>
                <a:spcPct val="41000"/>
              </a:lnSpc>
              <a:buClrTx/>
              <a:buFontTx/>
              <a:buNone/>
            </a:pPr>
            <a:fld id="{CB598973-8E02-4712-B2A6-DEA73E1CC3A6}" type="slidenum">
              <a:rPr lang="en-GB" altLang="fr-FR" sz="1400">
                <a:solidFill>
                  <a:srgbClr val="000000"/>
                </a:solidFill>
              </a:rPr>
              <a:pPr algn="r" eaLnBrk="1" hangingPunct="1">
                <a:lnSpc>
                  <a:spcPct val="41000"/>
                </a:lnSpc>
                <a:buClrTx/>
                <a:buFontTx/>
                <a:buNone/>
              </a:pPr>
              <a:t>3</a:t>
            </a:fld>
            <a:endParaRPr lang="en-GB" altLang="fr-FR" sz="1400">
              <a:solidFill>
                <a:srgbClr val="000000"/>
              </a:solidFill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1012440" y="640402"/>
            <a:ext cx="4869965" cy="315814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4198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640" y="4342450"/>
            <a:ext cx="5481914" cy="4111437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/>
            <a:fld id="{436A3C4E-CCED-4E70-BD8C-FA5793842D06}" type="slidenum">
              <a:rPr lang="fr-FR" altLang="fr-FR"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eaLnBrk="1" hangingPunct="1"/>
              <a:t>4</a:t>
            </a:fld>
            <a:endParaRPr lang="fr-FR" altLang="fr-FR" sz="140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3916798" y="8000635"/>
            <a:ext cx="2979649" cy="41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r" eaLnBrk="1" hangingPunct="1">
              <a:lnSpc>
                <a:spcPct val="41000"/>
              </a:lnSpc>
              <a:buClrTx/>
              <a:buFontTx/>
              <a:buNone/>
            </a:pPr>
            <a:fld id="{AFD8A21F-60F7-46C5-904E-416EBF9DD345}" type="slidenum">
              <a:rPr lang="en-GB" altLang="fr-FR" sz="1400">
                <a:solidFill>
                  <a:srgbClr val="000000"/>
                </a:solidFill>
              </a:rPr>
              <a:pPr algn="r" eaLnBrk="1" hangingPunct="1">
                <a:lnSpc>
                  <a:spcPct val="41000"/>
                </a:lnSpc>
                <a:buClrTx/>
                <a:buFontTx/>
                <a:buNone/>
              </a:pPr>
              <a:t>4</a:t>
            </a:fld>
            <a:endParaRPr lang="en-GB" altLang="fr-FR" sz="1400">
              <a:solidFill>
                <a:srgbClr val="000000"/>
              </a:solidFill>
            </a:endParaRP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1012440" y="640402"/>
            <a:ext cx="4876372" cy="315814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43013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640" y="4342450"/>
            <a:ext cx="5481914" cy="4111437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/>
            <a:fld id="{2B5CA049-0E0C-469A-86AC-8AE059394781}" type="slidenum">
              <a:rPr lang="fr-FR" altLang="fr-FR"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rPr>
              <a:pPr eaLnBrk="1" hangingPunct="1"/>
              <a:t>17</a:t>
            </a:fld>
            <a:endParaRPr lang="fr-FR" altLang="fr-FR" sz="1400">
              <a:solidFill>
                <a:srgbClr val="000000"/>
              </a:solidFill>
              <a:latin typeface="Times New Roman" pitchFamily="16" charset="0"/>
              <a:cs typeface="Arial Unicode MS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81554" y="8686362"/>
            <a:ext cx="2939600" cy="4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r" eaLnBrk="1" hangingPunct="1">
              <a:lnSpc>
                <a:spcPct val="41000"/>
              </a:lnSpc>
              <a:buClrTx/>
              <a:buFontTx/>
              <a:buNone/>
            </a:pPr>
            <a:fld id="{56E853CF-2764-4C05-AF04-3EC2E6F8F138}" type="slidenum">
              <a:rPr lang="en-GB" altLang="fr-FR" sz="1400">
                <a:solidFill>
                  <a:srgbClr val="000000"/>
                </a:solidFill>
              </a:rPr>
              <a:pPr algn="r" eaLnBrk="1" hangingPunct="1">
                <a:lnSpc>
                  <a:spcPct val="41000"/>
                </a:lnSpc>
                <a:buClrTx/>
                <a:buFontTx/>
                <a:buNone/>
              </a:pPr>
              <a:t>17</a:t>
            </a:fld>
            <a:endParaRPr lang="en-GB" altLang="fr-FR" sz="1400">
              <a:solidFill>
                <a:srgbClr val="000000"/>
              </a:solidFill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3881555" y="8686362"/>
            <a:ext cx="2942804" cy="448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r" eaLnBrk="1" hangingPunct="1">
              <a:lnSpc>
                <a:spcPct val="41000"/>
              </a:lnSpc>
              <a:buClrTx/>
              <a:buFontTx/>
              <a:buNone/>
            </a:pPr>
            <a:fld id="{9EB0E761-B9CB-4FDA-84AF-DBCB84C32A4B}" type="slidenum">
              <a:rPr lang="en-GB" altLang="fr-FR" sz="1400">
                <a:solidFill>
                  <a:srgbClr val="000000"/>
                </a:solidFill>
              </a:rPr>
              <a:pPr algn="r" eaLnBrk="1" hangingPunct="1">
                <a:lnSpc>
                  <a:spcPct val="41000"/>
                </a:lnSpc>
                <a:buClrTx/>
                <a:buFontTx/>
                <a:buNone/>
              </a:pPr>
              <a:t>17</a:t>
            </a:fld>
            <a:endParaRPr lang="en-GB" altLang="fr-FR" sz="1400">
              <a:solidFill>
                <a:srgbClr val="000000"/>
              </a:solidFill>
            </a:endParaRPr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3881555" y="8686362"/>
            <a:ext cx="2944406" cy="45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r" eaLnBrk="1" hangingPunct="1">
              <a:lnSpc>
                <a:spcPct val="41000"/>
              </a:lnSpc>
              <a:buClrTx/>
              <a:buFontTx/>
              <a:buNone/>
            </a:pPr>
            <a:fld id="{77827283-3CA5-4DC2-9093-74339B30D99B}" type="slidenum">
              <a:rPr lang="en-GB" altLang="fr-FR" sz="1400">
                <a:solidFill>
                  <a:srgbClr val="000000"/>
                </a:solidFill>
              </a:rPr>
              <a:pPr algn="r" eaLnBrk="1" hangingPunct="1">
                <a:lnSpc>
                  <a:spcPct val="41000"/>
                </a:lnSpc>
                <a:buClrTx/>
                <a:buFontTx/>
                <a:buNone/>
              </a:pPr>
              <a:t>17</a:t>
            </a:fld>
            <a:endParaRPr lang="en-GB" altLang="fr-FR" sz="1400">
              <a:solidFill>
                <a:srgbClr val="000000"/>
              </a:solidFill>
            </a:endParaRPr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0" y="-9119145"/>
            <a:ext cx="1602" cy="19628750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49159" name="Rectangle 5"/>
          <p:cNvSpPr txBox="1">
            <a:spLocks noGrp="1" noChangeArrowheads="1"/>
          </p:cNvSpPr>
          <p:nvPr>
            <p:ph type="body"/>
          </p:nvPr>
        </p:nvSpPr>
        <p:spPr>
          <a:xfrm>
            <a:off x="685640" y="4342450"/>
            <a:ext cx="5481914" cy="4111437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F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25/02/2015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835747"/>
          </a:xfrm>
        </p:spPr>
        <p:txBody>
          <a:bodyPr>
            <a:noAutofit/>
          </a:bodyPr>
          <a:lstStyle/>
          <a:p>
            <a:r>
              <a:rPr lang="fr-FR" sz="6600" cap="small" dirty="0" smtClean="0">
                <a:solidFill>
                  <a:srgbClr val="92D050"/>
                </a:solidFill>
              </a:rPr>
              <a:t>Réunion d’information </a:t>
            </a:r>
            <a:br>
              <a:rPr lang="fr-FR" sz="6600" cap="small" dirty="0" smtClean="0">
                <a:solidFill>
                  <a:srgbClr val="92D050"/>
                </a:solidFill>
              </a:rPr>
            </a:br>
            <a:r>
              <a:rPr lang="fr-FR" sz="6600" cap="small" dirty="0" smtClean="0">
                <a:solidFill>
                  <a:srgbClr val="92D050"/>
                </a:solidFill>
              </a:rPr>
              <a:t>sur l’orientation après la 3éme</a:t>
            </a:r>
            <a:endParaRPr lang="fr-FR" sz="6600" cap="small" dirty="0">
              <a:solidFill>
                <a:srgbClr val="92D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4221088"/>
            <a:ext cx="6400800" cy="17526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996633"/>
                </a:solidFill>
              </a:rPr>
              <a:t>PRACES Olivier, </a:t>
            </a:r>
          </a:p>
          <a:p>
            <a:r>
              <a:rPr lang="fr-FR" dirty="0" smtClean="0">
                <a:solidFill>
                  <a:srgbClr val="996633"/>
                </a:solidFill>
              </a:rPr>
              <a:t>Conseiller d’Orientation Psychologue,</a:t>
            </a:r>
          </a:p>
          <a:p>
            <a:r>
              <a:rPr lang="fr-FR" dirty="0" smtClean="0">
                <a:solidFill>
                  <a:srgbClr val="996633"/>
                </a:solidFill>
              </a:rPr>
              <a:t> CIO Landerneau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7190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Les enseignements d’exploration </a:t>
            </a:r>
            <a:br>
              <a:rPr lang="fr-FR" dirty="0" smtClean="0">
                <a:solidFill>
                  <a:srgbClr val="92D050"/>
                </a:solidFill>
              </a:rPr>
            </a:br>
            <a:r>
              <a:rPr lang="fr-FR" dirty="0" smtClean="0">
                <a:solidFill>
                  <a:srgbClr val="92D050"/>
                </a:solidFill>
              </a:rPr>
              <a:t>au lycée de l’Iroise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Enseignements en économie: Sciences Economiques et Sociales, Principes Fondamentaux de l’Economie et de la Gestion</a:t>
            </a:r>
          </a:p>
          <a:p>
            <a:r>
              <a:rPr lang="fr-FR" dirty="0" smtClean="0"/>
              <a:t>Littérature et société </a:t>
            </a:r>
          </a:p>
          <a:p>
            <a:r>
              <a:rPr lang="fr-FR" dirty="0" smtClean="0"/>
              <a:t>Méthodes et pratiques scientifiques</a:t>
            </a:r>
          </a:p>
          <a:p>
            <a:r>
              <a:rPr lang="fr-FR" dirty="0" smtClean="0"/>
              <a:t>Latin</a:t>
            </a:r>
          </a:p>
          <a:p>
            <a:r>
              <a:rPr lang="fr-FR" dirty="0" smtClean="0"/>
              <a:t>Portugais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729291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Les enseignements d’exploration </a:t>
            </a:r>
            <a:br>
              <a:rPr lang="fr-FR" dirty="0" smtClean="0">
                <a:solidFill>
                  <a:srgbClr val="92D050"/>
                </a:solidFill>
              </a:rPr>
            </a:br>
            <a:r>
              <a:rPr lang="fr-FR" dirty="0" smtClean="0">
                <a:solidFill>
                  <a:srgbClr val="92D050"/>
                </a:solidFill>
              </a:rPr>
              <a:t>au lycée de l’Elorn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Enseignements en économie: Sciences Economiques et Sociales, Principes Fondamentaux de l’Economie et de la Gestion</a:t>
            </a:r>
          </a:p>
          <a:p>
            <a:r>
              <a:rPr lang="fr-FR" dirty="0" smtClean="0"/>
              <a:t>Littérature et société </a:t>
            </a:r>
          </a:p>
          <a:p>
            <a:r>
              <a:rPr lang="fr-FR" dirty="0" smtClean="0"/>
              <a:t>Création et innovation technologiques</a:t>
            </a:r>
          </a:p>
          <a:p>
            <a:r>
              <a:rPr lang="fr-FR" dirty="0" smtClean="0"/>
              <a:t>Sciences de l’ingénieur</a:t>
            </a:r>
          </a:p>
          <a:p>
            <a:r>
              <a:rPr lang="fr-FR" dirty="0" smtClean="0"/>
              <a:t>Méthodes et pratiques scientifiques</a:t>
            </a:r>
          </a:p>
          <a:p>
            <a:r>
              <a:rPr lang="fr-FR" dirty="0" smtClean="0"/>
              <a:t>Latin</a:t>
            </a:r>
          </a:p>
        </p:txBody>
      </p:sp>
    </p:spTree>
    <p:extLst>
      <p:ext uri="{BB962C8B-B14F-4D97-AF65-F5344CB8AC3E}">
        <p14:creationId xmlns="" xmlns:p14="http://schemas.microsoft.com/office/powerpoint/2010/main" val="2429288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Les enseignements d’exploration </a:t>
            </a:r>
            <a:br>
              <a:rPr lang="fr-FR" dirty="0" smtClean="0">
                <a:solidFill>
                  <a:srgbClr val="92D050"/>
                </a:solidFill>
              </a:rPr>
            </a:br>
            <a:r>
              <a:rPr lang="fr-FR" dirty="0" smtClean="0">
                <a:solidFill>
                  <a:srgbClr val="92D050"/>
                </a:solidFill>
              </a:rPr>
              <a:t>dans les lycées </a:t>
            </a:r>
            <a:br>
              <a:rPr lang="fr-FR" dirty="0" smtClean="0">
                <a:solidFill>
                  <a:srgbClr val="92D050"/>
                </a:solidFill>
              </a:rPr>
            </a:br>
            <a:r>
              <a:rPr lang="fr-FR" dirty="0" smtClean="0">
                <a:solidFill>
                  <a:srgbClr val="92D050"/>
                </a:solidFill>
              </a:rPr>
              <a:t>à recrutement départemental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r-FR" u="sng" dirty="0" smtClean="0"/>
              <a:t>Lycée Vauban</a:t>
            </a:r>
            <a:r>
              <a:rPr lang="fr-FR" dirty="0" smtClean="0"/>
              <a:t>: enseignements en économie, sciences de l’ingénieur, méthodes et pratiques scientifiques, sciences et laboratoire, création et innovation technologiques, création et culture design</a:t>
            </a:r>
          </a:p>
          <a:p>
            <a:r>
              <a:rPr lang="fr-FR" u="sng" dirty="0" smtClean="0"/>
              <a:t>Lycée </a:t>
            </a:r>
            <a:r>
              <a:rPr lang="fr-FR" u="sng" dirty="0" err="1" smtClean="0"/>
              <a:t>Lesven</a:t>
            </a:r>
            <a:r>
              <a:rPr lang="fr-FR" dirty="0" smtClean="0"/>
              <a:t>: </a:t>
            </a:r>
            <a:r>
              <a:rPr lang="fr-FR" dirty="0"/>
              <a:t>enseignements en économie, </a:t>
            </a:r>
            <a:r>
              <a:rPr lang="fr-FR" dirty="0" smtClean="0"/>
              <a:t>littérature et société, création et activités artistiques</a:t>
            </a:r>
          </a:p>
          <a:p>
            <a:r>
              <a:rPr lang="fr-FR" u="sng" dirty="0" smtClean="0"/>
              <a:t>Lycée Dupuy de </a:t>
            </a:r>
            <a:r>
              <a:rPr lang="fr-FR" u="sng" dirty="0" err="1" smtClean="0"/>
              <a:t>Lôme</a:t>
            </a:r>
            <a:r>
              <a:rPr lang="fr-FR" dirty="0" smtClean="0"/>
              <a:t>: </a:t>
            </a:r>
            <a:r>
              <a:rPr lang="fr-FR" dirty="0"/>
              <a:t>enseignements en économie, </a:t>
            </a:r>
            <a:r>
              <a:rPr lang="fr-FR" dirty="0" smtClean="0"/>
              <a:t>sciences de l’ingénieur, méthodes et pratiques scientifiques, santé et social, biotechnologies, création et innovation technologiques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0347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L’affectation en seconde générale et technologique </a:t>
            </a:r>
            <a:r>
              <a:rPr lang="fr-FR" smtClean="0">
                <a:solidFill>
                  <a:srgbClr val="92D050"/>
                </a:solidFill>
              </a:rPr>
              <a:t>dans un </a:t>
            </a:r>
            <a:r>
              <a:rPr lang="fr-FR" dirty="0" smtClean="0">
                <a:solidFill>
                  <a:srgbClr val="92D050"/>
                </a:solidFill>
              </a:rPr>
              <a:t>lycée public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b="1" u="sng" dirty="0" smtClean="0">
                <a:latin typeface="Calibri" panose="020F0502020204030204" pitchFamily="34" charset="0"/>
              </a:rPr>
              <a:t>Si vous envisagez une  inscription en seconde non contingentée (pas de limite de places) dans un lycée public :</a:t>
            </a:r>
          </a:p>
          <a:p>
            <a:pPr lvl="1">
              <a:lnSpc>
                <a:spcPct val="119000"/>
              </a:lnSpc>
              <a:spcBef>
                <a:spcPts val="700"/>
              </a:spcBef>
              <a:buSzPct val="55000"/>
              <a:buFont typeface="Wingdings" panose="05000000000000000000" pitchFamily="2" charset="2"/>
              <a:buChar char="§"/>
            </a:pPr>
            <a:r>
              <a:rPr lang="fr-FR" altLang="fr-FR" sz="2000" dirty="0" smtClean="0">
                <a:latin typeface="Calibri" panose="020F0502020204030204" pitchFamily="34" charset="0"/>
              </a:rPr>
              <a:t>Dans votre </a:t>
            </a:r>
            <a:r>
              <a:rPr lang="fr-FR" altLang="fr-FR" sz="2000" u="sng" dirty="0" smtClean="0">
                <a:latin typeface="Calibri" panose="020F0502020204030204" pitchFamily="34" charset="0"/>
              </a:rPr>
              <a:t>lycée de secteur</a:t>
            </a:r>
            <a:r>
              <a:rPr lang="fr-FR" altLang="fr-FR" sz="2000" dirty="0" smtClean="0">
                <a:latin typeface="Calibri" panose="020F0502020204030204" pitchFamily="34" charset="0"/>
              </a:rPr>
              <a:t>, (le lycée de l’Iroise ou le lycée de l’Elorn) ou dans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un </a:t>
            </a:r>
            <a:r>
              <a:rPr lang="fr-FR" altLang="fr-FR" sz="2000" u="sng" dirty="0" smtClean="0">
                <a:latin typeface="Calibri" panose="020F0502020204030204" pitchFamily="34" charset="0"/>
              </a:rPr>
              <a:t>lycée à recrutement départemental </a:t>
            </a:r>
            <a:r>
              <a:rPr lang="fr-FR" altLang="fr-FR" sz="2000" dirty="0" smtClean="0">
                <a:latin typeface="Calibri" panose="020F0502020204030204" pitchFamily="34" charset="0"/>
              </a:rPr>
              <a:t>(Lycée Dupuy de </a:t>
            </a:r>
            <a:r>
              <a:rPr lang="fr-FR" altLang="fr-FR" sz="2000" dirty="0" err="1" smtClean="0">
                <a:latin typeface="Calibri" panose="020F0502020204030204" pitchFamily="34" charset="0"/>
              </a:rPr>
              <a:t>Lôme</a:t>
            </a:r>
            <a:r>
              <a:rPr lang="fr-FR" altLang="fr-FR" sz="2000" dirty="0" smtClean="0">
                <a:latin typeface="Calibri" panose="020F0502020204030204" pitchFamily="34" charset="0"/>
              </a:rPr>
              <a:t>, </a:t>
            </a:r>
            <a:r>
              <a:rPr lang="fr-FR" altLang="fr-FR" sz="2000" dirty="0" err="1" smtClean="0">
                <a:latin typeface="Calibri" panose="020F0502020204030204" pitchFamily="34" charset="0"/>
              </a:rPr>
              <a:t>Lesven</a:t>
            </a:r>
            <a:r>
              <a:rPr lang="fr-FR" altLang="fr-FR" sz="2000" dirty="0" smtClean="0">
                <a:latin typeface="Calibri" panose="020F0502020204030204" pitchFamily="34" charset="0"/>
              </a:rPr>
              <a:t>, Vauban, Chaptal) : </a:t>
            </a:r>
            <a:r>
              <a:rPr lang="fr-FR" altLang="fr-FR" sz="2000" b="1" dirty="0" smtClean="0">
                <a:latin typeface="Calibri" panose="020F0502020204030204" pitchFamily="34" charset="0"/>
              </a:rPr>
              <a:t>l’affectation est automatique 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Clr>
                <a:srgbClr val="FF0000"/>
              </a:buClr>
              <a:buSzPct val="55000"/>
              <a:buNone/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lvl="1">
              <a:lnSpc>
                <a:spcPct val="119000"/>
              </a:lnSpc>
              <a:spcBef>
                <a:spcPts val="700"/>
              </a:spcBef>
              <a:buSzPct val="55000"/>
              <a:buFont typeface="Wingdings" panose="05000000000000000000" pitchFamily="2" charset="2"/>
              <a:buChar char="§"/>
            </a:pPr>
            <a:r>
              <a:rPr lang="fr-FR" altLang="fr-FR" sz="2000" u="sng" dirty="0" smtClean="0">
                <a:latin typeface="Calibri" panose="020F0502020204030204" pitchFamily="34" charset="0"/>
              </a:rPr>
              <a:t>Dans un autre établissement</a:t>
            </a:r>
            <a:r>
              <a:rPr lang="fr-FR" altLang="fr-FR" sz="2000" dirty="0" smtClean="0">
                <a:latin typeface="Calibri" panose="020F0502020204030204" pitchFamily="34" charset="0"/>
              </a:rPr>
              <a:t>: </a:t>
            </a:r>
            <a:r>
              <a:rPr lang="fr-FR" altLang="fr-FR" sz="2000" b="1" dirty="0" smtClean="0">
                <a:latin typeface="Calibri" panose="020F0502020204030204" pitchFamily="34" charset="0"/>
              </a:rPr>
              <a:t>dérogation à prévoir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Demande étudiée selon des critères de dérogation qui déterminent un nombre de points: raison médical (9999 points), boursier (1000 points), fratrie (340 points), limite de secteur (330 points), parcours scolaire particulier (320 points), convenance personnelle.</a:t>
            </a:r>
            <a:endParaRPr lang="fr-FR" altLang="fr-FR" sz="2000" dirty="0">
              <a:latin typeface="Calibri" panose="020F0502020204030204" pitchFamily="34" charset="0"/>
            </a:endParaRP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Clr>
                <a:srgbClr val="FF0000"/>
              </a:buClr>
              <a:buSzPct val="55000"/>
              <a:buNone/>
            </a:pPr>
            <a:endParaRPr lang="fr-FR" altLang="fr-FR" sz="1400" b="1" dirty="0">
              <a:solidFill>
                <a:srgbClr val="008000"/>
              </a:solidFill>
              <a:latin typeface="Tahoma" pitchFamily="32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204647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L’affectation en seconde générale et technologique dans un lycée public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b="1" u="sng" dirty="0" smtClean="0">
                <a:latin typeface="Calibri" panose="020F0502020204030204" pitchFamily="34" charset="0"/>
              </a:rPr>
              <a:t>Si vous envisagez une  inscription </a:t>
            </a:r>
            <a:r>
              <a:rPr lang="fr-FR" altLang="fr-FR" sz="2000" b="1" u="sng" dirty="0">
                <a:latin typeface="Calibri" panose="020F0502020204030204" pitchFamily="34" charset="0"/>
              </a:rPr>
              <a:t>dans un lycée public </a:t>
            </a:r>
            <a:r>
              <a:rPr lang="fr-FR" altLang="fr-FR" sz="2000" b="1" u="sng" dirty="0" smtClean="0">
                <a:latin typeface="Calibri" panose="020F0502020204030204" pitchFamily="34" charset="0"/>
              </a:rPr>
              <a:t>: en seconde contingentée (nombre de places limité):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2nde ABIBAC</a:t>
            </a:r>
            <a:r>
              <a:rPr lang="fr-FR" altLang="fr-FR" sz="2000" dirty="0">
                <a:latin typeface="Calibri" panose="020F0502020204030204" pitchFamily="34" charset="0"/>
              </a:rPr>
              <a:t>, </a:t>
            </a:r>
            <a:r>
              <a:rPr lang="fr-FR" altLang="fr-FR" sz="2000" dirty="0" smtClean="0">
                <a:latin typeface="Calibri" panose="020F0502020204030204" pitchFamily="34" charset="0"/>
              </a:rPr>
              <a:t>2nde BACHIBAC, 2nde ESABAC, 2nde internationale de langue espagnole, 2nde internationale de langue anglaise,</a:t>
            </a:r>
            <a:r>
              <a:rPr lang="fr-FR" altLang="fr-FR" sz="2000" dirty="0">
                <a:latin typeface="Calibri" panose="020F0502020204030204" pitchFamily="34" charset="0"/>
              </a:rPr>
              <a:t> </a:t>
            </a:r>
            <a:r>
              <a:rPr lang="fr-FR" altLang="fr-FR" sz="2000" dirty="0" smtClean="0">
                <a:latin typeface="Calibri" panose="020F0502020204030204" pitchFamily="34" charset="0"/>
              </a:rPr>
              <a:t>2nde </a:t>
            </a:r>
            <a:r>
              <a:rPr lang="fr-FR" altLang="fr-FR" sz="2000" dirty="0">
                <a:latin typeface="Calibri" panose="020F0502020204030204" pitchFamily="34" charset="0"/>
              </a:rPr>
              <a:t>spécifique </a:t>
            </a:r>
            <a:r>
              <a:rPr lang="fr-FR" altLang="fr-FR" sz="2000" dirty="0" smtClean="0">
                <a:latin typeface="Calibri" panose="020F0502020204030204" pitchFamily="34" charset="0"/>
              </a:rPr>
              <a:t>hôtellerie</a:t>
            </a:r>
            <a:endParaRPr lang="fr-FR" altLang="fr-FR" sz="2000" dirty="0">
              <a:latin typeface="Calibri" panose="020F0502020204030204" pitchFamily="34" charset="0"/>
            </a:endParaRP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b="1" u="sng" dirty="0" smtClean="0">
                <a:latin typeface="Calibri" panose="020F0502020204030204" pitchFamily="34" charset="0"/>
              </a:rPr>
              <a:t>Ou avec un seul enseignement d’exploration: 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Création et culture design, arts du cirque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endParaRPr lang="fr-FR" altLang="fr-FR" sz="1200" dirty="0">
              <a:latin typeface="Calibri" panose="020F0502020204030204" pitchFamily="34" charset="0"/>
            </a:endParaRP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b="1" u="sng" dirty="0" smtClean="0">
                <a:latin typeface="Calibri" panose="020F0502020204030204" pitchFamily="34" charset="0"/>
              </a:rPr>
              <a:t>Il s’agit d’un recrutement particulier et le classement est déterminé selon </a:t>
            </a:r>
            <a:r>
              <a:rPr lang="fr-FR" altLang="fr-FR" sz="2000" b="1" dirty="0" smtClean="0">
                <a:latin typeface="Calibri" panose="020F0502020204030204" pitchFamily="34" charset="0"/>
              </a:rPr>
              <a:t>: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- La moyenne annuelle : 3000 points maximum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- La motivation :  bonus 1</a:t>
            </a:r>
            <a:r>
              <a:rPr lang="fr-FR" altLang="fr-FR" sz="2000" baseline="30000" dirty="0" smtClean="0">
                <a:latin typeface="Calibri" panose="020F0502020204030204" pitchFamily="34" charset="0"/>
              </a:rPr>
              <a:t>er</a:t>
            </a:r>
            <a:r>
              <a:rPr lang="fr-FR" altLang="fr-FR" sz="2000" dirty="0" smtClean="0">
                <a:latin typeface="Calibri" panose="020F0502020204030204" pitchFamily="34" charset="0"/>
              </a:rPr>
              <a:t> vœu de 300 points 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- L’avis de l’établissement d’origine : 250, 375 ou 500 points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- L’avis de l’établissement d’accueil : 100, 800 ou 2000 points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endParaRPr lang="fr-FR" altLang="fr-FR" sz="1200" dirty="0" smtClean="0">
              <a:latin typeface="Calibri" panose="020F0502020204030204" pitchFamily="34" charset="0"/>
            </a:endParaRP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b="1" dirty="0" smtClean="0">
                <a:latin typeface="Calibri" panose="020F0502020204030204" pitchFamily="34" charset="0"/>
              </a:rPr>
              <a:t>Il est recommandé de formuler plusieurs vœux et par sécurité, de faire figurer en dernier rang le lycée de secteur. 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endParaRPr lang="fr-FR" altLang="fr-F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18144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92D050"/>
                </a:solidFill>
              </a:rPr>
              <a:t>L’affectation en seconde générale et technologique dans un lycée public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Section sportive: sélection au niveau scolaire et sportif</a:t>
            </a:r>
          </a:p>
          <a:p>
            <a:r>
              <a:rPr lang="fr-FR" dirty="0" smtClean="0"/>
              <a:t>Section européenne: sélection sur la base d’un dossier d’inscription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26400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528" y="116632"/>
            <a:ext cx="8621472" cy="1728192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92D050"/>
                </a:solidFill>
              </a:rPr>
              <a:t>3. Présentation de la voie professionnelle</a:t>
            </a:r>
            <a:endParaRPr lang="fr-FR" sz="3600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Objectif </a:t>
            </a:r>
            <a:r>
              <a:rPr lang="fr-FR" sz="2400" dirty="0"/>
              <a:t>: Apprendre un </a:t>
            </a:r>
            <a:r>
              <a:rPr lang="fr-FR" sz="2400" dirty="0" smtClean="0"/>
              <a:t>métier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Implique de choisir un métier et un diplôme </a:t>
            </a:r>
            <a:r>
              <a:rPr lang="fr-FR" sz="2400" dirty="0" smtClean="0"/>
              <a:t>(bac pro ou CAP)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Journée de classe différente du collège :  enseignements généraux et professionnels, période de stage en entreprise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 smtClean="0"/>
              <a:t>Affectation soumise à sélection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1800"/>
            <a:ext cx="1944216" cy="252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05064"/>
            <a:ext cx="2016224" cy="2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05064"/>
            <a:ext cx="1944216" cy="256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78762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1"/>
          <p:cNvGraphicFramePr>
            <a:graphicFrameLocks noChangeAspect="1"/>
          </p:cNvGraphicFramePr>
          <p:nvPr/>
        </p:nvGraphicFramePr>
        <p:xfrm>
          <a:off x="9144000" y="6659563"/>
          <a:ext cx="1588" cy="198437"/>
        </p:xfrm>
        <a:graphic>
          <a:graphicData uri="http://schemas.openxmlformats.org/presentationml/2006/ole">
            <p:oleObj spid="_x0000_s7027" r:id="rId4" imgW="3251520" imgH="812880" progId="opendocument.CalcDocument.1">
              <p:embed/>
            </p:oleObj>
          </a:graphicData>
        </a:graphic>
      </p:graphicFrame>
      <p:sp>
        <p:nvSpPr>
          <p:cNvPr id="13315" name="AutoShape 2"/>
          <p:cNvSpPr>
            <a:spLocks noChangeArrowheads="1"/>
          </p:cNvSpPr>
          <p:nvPr/>
        </p:nvSpPr>
        <p:spPr bwMode="auto">
          <a:xfrm>
            <a:off x="1969699" y="6155829"/>
            <a:ext cx="5204602" cy="360362"/>
          </a:xfrm>
          <a:prstGeom prst="roundRect">
            <a:avLst>
              <a:gd name="adj" fmla="val 440"/>
            </a:avLst>
          </a:prstGeom>
          <a:solidFill>
            <a:srgbClr val="FFFF66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dirty="0">
                <a:solidFill>
                  <a:srgbClr val="000000"/>
                </a:solidFill>
              </a:rPr>
              <a:t>Après la 3ème</a:t>
            </a:r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auto">
          <a:xfrm>
            <a:off x="1043608" y="5169178"/>
            <a:ext cx="2502867" cy="539750"/>
          </a:xfrm>
          <a:prstGeom prst="roundRect">
            <a:avLst>
              <a:gd name="adj" fmla="val 292"/>
            </a:avLst>
          </a:prstGeom>
          <a:solidFill>
            <a:srgbClr val="FFAA2D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smtClean="0">
                <a:latin typeface="Calibri" panose="020F0502020204030204" pitchFamily="34" charset="0"/>
              </a:rPr>
              <a:t>2nde </a:t>
            </a:r>
            <a:r>
              <a:rPr lang="en-GB" altLang="fr-FR" sz="2000" b="1" dirty="0" err="1" smtClean="0">
                <a:latin typeface="Calibri" panose="020F0502020204030204" pitchFamily="34" charset="0"/>
              </a:rPr>
              <a:t>professionnelle</a:t>
            </a:r>
            <a:endParaRPr lang="en-GB" altLang="fr-FR" sz="2000" b="1" dirty="0">
              <a:latin typeface="Calibri" panose="020F0502020204030204" pitchFamily="34" charset="0"/>
            </a:endParaRPr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auto">
          <a:xfrm>
            <a:off x="5547591" y="5157192"/>
            <a:ext cx="2336777" cy="539750"/>
          </a:xfrm>
          <a:prstGeom prst="roundRect">
            <a:avLst>
              <a:gd name="adj" fmla="val 292"/>
            </a:avLst>
          </a:prstGeom>
          <a:solidFill>
            <a:srgbClr val="FFAA2D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>
                <a:latin typeface="Calibri" panose="020F0502020204030204" pitchFamily="34" charset="0"/>
              </a:rPr>
              <a:t>1ère </a:t>
            </a:r>
            <a:r>
              <a:rPr lang="en-GB" altLang="fr-FR" sz="2000" b="1" dirty="0" err="1" smtClean="0">
                <a:latin typeface="Calibri" panose="020F0502020204030204" pitchFamily="34" charset="0"/>
              </a:rPr>
              <a:t>année</a:t>
            </a:r>
            <a:r>
              <a:rPr lang="en-GB" altLang="fr-FR" sz="2000" b="1" dirty="0" smtClean="0">
                <a:latin typeface="Calibri" panose="020F0502020204030204" pitchFamily="34" charset="0"/>
              </a:rPr>
              <a:t> </a:t>
            </a:r>
            <a:r>
              <a:rPr lang="en-GB" altLang="fr-FR" sz="2000" b="1" dirty="0">
                <a:latin typeface="Calibri" panose="020F0502020204030204" pitchFamily="34" charset="0"/>
              </a:rPr>
              <a:t>CAP</a:t>
            </a:r>
          </a:p>
        </p:txBody>
      </p:sp>
      <p:sp>
        <p:nvSpPr>
          <p:cNvPr id="13323" name="AutoShape 10"/>
          <p:cNvSpPr>
            <a:spLocks noChangeArrowheads="1"/>
          </p:cNvSpPr>
          <p:nvPr/>
        </p:nvSpPr>
        <p:spPr bwMode="auto">
          <a:xfrm>
            <a:off x="344238" y="4221088"/>
            <a:ext cx="2190727" cy="528119"/>
          </a:xfrm>
          <a:prstGeom prst="roundRect">
            <a:avLst>
              <a:gd name="adj" fmla="val 292"/>
            </a:avLst>
          </a:prstGeom>
          <a:solidFill>
            <a:srgbClr val="FFAA2D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>
                <a:latin typeface="Calibri" panose="020F0502020204030204" pitchFamily="34" charset="0"/>
              </a:rPr>
              <a:t>1ère </a:t>
            </a:r>
            <a:r>
              <a:rPr lang="en-GB" altLang="fr-FR" sz="2000" b="1" dirty="0" err="1" smtClean="0">
                <a:latin typeface="Calibri" panose="020F0502020204030204" pitchFamily="34" charset="0"/>
              </a:rPr>
              <a:t>professionnelle</a:t>
            </a:r>
            <a:endParaRPr lang="en-GB" altLang="fr-FR" sz="2000" b="1" dirty="0">
              <a:latin typeface="Calibri" panose="020F0502020204030204" pitchFamily="34" charset="0"/>
            </a:endParaRPr>
          </a:p>
        </p:txBody>
      </p:sp>
      <p:sp>
        <p:nvSpPr>
          <p:cNvPr id="13324" name="AutoShape 11"/>
          <p:cNvSpPr>
            <a:spLocks noChangeArrowheads="1"/>
          </p:cNvSpPr>
          <p:nvPr/>
        </p:nvSpPr>
        <p:spPr bwMode="auto">
          <a:xfrm>
            <a:off x="1952675" y="3140968"/>
            <a:ext cx="1804986" cy="687655"/>
          </a:xfrm>
          <a:prstGeom prst="roundRect">
            <a:avLst>
              <a:gd name="adj" fmla="val 292"/>
            </a:avLst>
          </a:prstGeom>
          <a:solidFill>
            <a:srgbClr val="FFAA2D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>
                <a:latin typeface="+mn-lt"/>
              </a:rPr>
              <a:t>Terminale</a:t>
            </a:r>
            <a:endParaRPr lang="en-GB" altLang="fr-FR" sz="2000" b="1" dirty="0">
              <a:latin typeface="+mn-lt"/>
            </a:endParaRP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>
                <a:latin typeface="+mn-lt"/>
              </a:rPr>
              <a:t>professionnelle</a:t>
            </a:r>
            <a:endParaRPr lang="en-GB" altLang="fr-FR" sz="2000" b="1" dirty="0">
              <a:latin typeface="+mn-lt"/>
            </a:endParaRPr>
          </a:p>
        </p:txBody>
      </p:sp>
      <p:sp>
        <p:nvSpPr>
          <p:cNvPr id="13325" name="AutoShape 12"/>
          <p:cNvSpPr>
            <a:spLocks noChangeArrowheads="1"/>
          </p:cNvSpPr>
          <p:nvPr/>
        </p:nvSpPr>
        <p:spPr bwMode="auto">
          <a:xfrm>
            <a:off x="6548672" y="4209457"/>
            <a:ext cx="2138128" cy="539750"/>
          </a:xfrm>
          <a:prstGeom prst="roundRect">
            <a:avLst>
              <a:gd name="adj" fmla="val 292"/>
            </a:avLst>
          </a:prstGeom>
          <a:solidFill>
            <a:srgbClr val="FFAA2D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>
                <a:latin typeface="Calibri" panose="020F0502020204030204" pitchFamily="34" charset="0"/>
              </a:rPr>
              <a:t>2ème </a:t>
            </a:r>
            <a:r>
              <a:rPr lang="en-GB" altLang="fr-FR" sz="2000" b="1" dirty="0" err="1" smtClean="0">
                <a:latin typeface="Calibri" panose="020F0502020204030204" pitchFamily="34" charset="0"/>
              </a:rPr>
              <a:t>année</a:t>
            </a:r>
            <a:r>
              <a:rPr lang="en-GB" altLang="fr-FR" sz="2000" b="1" dirty="0">
                <a:latin typeface="Calibri" panose="020F0502020204030204" pitchFamily="34" charset="0"/>
              </a:rPr>
              <a:t> </a:t>
            </a:r>
            <a:r>
              <a:rPr lang="en-GB" altLang="fr-FR" sz="2000" b="1" dirty="0" smtClean="0">
                <a:latin typeface="Calibri" panose="020F0502020204030204" pitchFamily="34" charset="0"/>
              </a:rPr>
              <a:t>CAP</a:t>
            </a:r>
            <a:endParaRPr lang="en-GB" altLang="fr-FR" sz="2000" b="1" dirty="0">
              <a:latin typeface="Calibri" panose="020F0502020204030204" pitchFamily="34" charset="0"/>
            </a:endParaRPr>
          </a:p>
        </p:txBody>
      </p:sp>
      <p:sp>
        <p:nvSpPr>
          <p:cNvPr id="13328" name="Oval 15"/>
          <p:cNvSpPr>
            <a:spLocks noChangeArrowheads="1"/>
          </p:cNvSpPr>
          <p:nvPr/>
        </p:nvSpPr>
        <p:spPr bwMode="auto">
          <a:xfrm>
            <a:off x="803798" y="1955596"/>
            <a:ext cx="2538822" cy="720725"/>
          </a:xfrm>
          <a:prstGeom prst="ellipse">
            <a:avLst/>
          </a:prstGeom>
          <a:solidFill>
            <a:srgbClr val="CC3300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>
                <a:latin typeface="Calibri" panose="020F0502020204030204" pitchFamily="34" charset="0"/>
              </a:rPr>
              <a:t>Bac</a:t>
            </a:r>
            <a:r>
              <a:rPr lang="en-GB" altLang="fr-FR" sz="2000" b="1" dirty="0"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>
                <a:latin typeface="Calibri" panose="020F0502020204030204" pitchFamily="34" charset="0"/>
              </a:rPr>
              <a:t>professionnel</a:t>
            </a:r>
            <a:endParaRPr lang="en-GB" altLang="fr-FR" sz="2000" b="1" dirty="0">
              <a:latin typeface="Calibri" panose="020F0502020204030204" pitchFamily="34" charset="0"/>
            </a:endParaRPr>
          </a:p>
        </p:txBody>
      </p:sp>
      <p:sp>
        <p:nvSpPr>
          <p:cNvPr id="13329" name="Oval 16"/>
          <p:cNvSpPr>
            <a:spLocks noChangeArrowheads="1"/>
          </p:cNvSpPr>
          <p:nvPr/>
        </p:nvSpPr>
        <p:spPr bwMode="auto">
          <a:xfrm>
            <a:off x="6342968" y="1955596"/>
            <a:ext cx="2543243" cy="789168"/>
          </a:xfrm>
          <a:prstGeom prst="ellipse">
            <a:avLst/>
          </a:prstGeom>
          <a:solidFill>
            <a:srgbClr val="CC3300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>
                <a:latin typeface="Calibri" panose="020F0502020204030204" pitchFamily="34" charset="0"/>
              </a:rPr>
              <a:t>CAP</a:t>
            </a: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959225" y="1260475"/>
            <a:ext cx="18097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>
              <a:cs typeface="Arial" charset="0"/>
            </a:endParaRPr>
          </a:p>
        </p:txBody>
      </p:sp>
      <p:sp>
        <p:nvSpPr>
          <p:cNvPr id="13334" name="Oval 21"/>
          <p:cNvSpPr>
            <a:spLocks noChangeArrowheads="1"/>
          </p:cNvSpPr>
          <p:nvPr/>
        </p:nvSpPr>
        <p:spPr bwMode="auto">
          <a:xfrm>
            <a:off x="3342620" y="1051304"/>
            <a:ext cx="2813556" cy="1264654"/>
          </a:xfrm>
          <a:prstGeom prst="ellipse">
            <a:avLst/>
          </a:prstGeom>
          <a:solidFill>
            <a:srgbClr val="FFAB2F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b="1" dirty="0">
                <a:solidFill>
                  <a:srgbClr val="FFFFFF"/>
                </a:solidFill>
                <a:latin typeface="Calibri" panose="020F0502020204030204" pitchFamily="34" charset="0"/>
              </a:rPr>
              <a:t>Vie </a:t>
            </a:r>
            <a:r>
              <a:rPr lang="en-GB" altLang="fr-FR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Active </a:t>
            </a:r>
            <a:r>
              <a:rPr lang="en-GB" altLang="fr-FR" b="1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ou</a:t>
            </a:r>
            <a:r>
              <a:rPr lang="en-GB" altLang="fr-FR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altLang="fr-FR" b="1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poursuite</a:t>
            </a:r>
            <a:r>
              <a:rPr lang="en-GB" altLang="fr-FR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GB" altLang="fr-FR" b="1" dirty="0" err="1" smtClean="0">
                <a:solidFill>
                  <a:srgbClr val="FFFFFF"/>
                </a:solidFill>
                <a:latin typeface="Calibri" panose="020F0502020204030204" pitchFamily="34" charset="0"/>
              </a:rPr>
              <a:t>d’étude</a:t>
            </a:r>
            <a:endParaRPr lang="en-GB" altLang="fr-FR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 smtClean="0">
                <a:solidFill>
                  <a:srgbClr val="92D050"/>
                </a:solidFill>
              </a:rPr>
              <a:t>Les diplômes de la voie professionnelle</a:t>
            </a:r>
            <a:endParaRPr lang="fr-FR" sz="4000" dirty="0">
              <a:solidFill>
                <a:srgbClr val="92D050"/>
              </a:solidFill>
            </a:endParaRPr>
          </a:p>
        </p:txBody>
      </p:sp>
      <p:cxnSp>
        <p:nvCxnSpPr>
          <p:cNvPr id="3" name="Connecteur droit avec flèche 2"/>
          <p:cNvCxnSpPr>
            <a:stCxn id="13315" idx="0"/>
            <a:endCxn id="13321" idx="2"/>
          </p:cNvCxnSpPr>
          <p:nvPr/>
        </p:nvCxnSpPr>
        <p:spPr>
          <a:xfrm flipH="1" flipV="1">
            <a:off x="2295042" y="5708928"/>
            <a:ext cx="2276958" cy="446901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>
            <a:stCxn id="13315" idx="0"/>
          </p:cNvCxnSpPr>
          <p:nvPr/>
        </p:nvCxnSpPr>
        <p:spPr>
          <a:xfrm flipV="1">
            <a:off x="4572000" y="5708928"/>
            <a:ext cx="2143979" cy="446901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stCxn id="13321" idx="0"/>
            <a:endCxn id="13323" idx="2"/>
          </p:cNvCxnSpPr>
          <p:nvPr/>
        </p:nvCxnSpPr>
        <p:spPr>
          <a:xfrm flipH="1" flipV="1">
            <a:off x="1439602" y="4749207"/>
            <a:ext cx="855440" cy="419971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13323" idx="0"/>
          </p:cNvCxnSpPr>
          <p:nvPr/>
        </p:nvCxnSpPr>
        <p:spPr>
          <a:xfrm flipV="1">
            <a:off x="1439602" y="3828623"/>
            <a:ext cx="1415566" cy="39246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13324" idx="0"/>
            <a:endCxn id="13328" idx="4"/>
          </p:cNvCxnSpPr>
          <p:nvPr/>
        </p:nvCxnSpPr>
        <p:spPr>
          <a:xfrm flipH="1" flipV="1">
            <a:off x="2073209" y="2676321"/>
            <a:ext cx="781959" cy="464647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13328" idx="6"/>
          </p:cNvCxnSpPr>
          <p:nvPr/>
        </p:nvCxnSpPr>
        <p:spPr>
          <a:xfrm flipV="1">
            <a:off x="3342620" y="1690688"/>
            <a:ext cx="616605" cy="625271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3329" idx="2"/>
          </p:cNvCxnSpPr>
          <p:nvPr/>
        </p:nvCxnSpPr>
        <p:spPr>
          <a:xfrm flipH="1" flipV="1">
            <a:off x="5724128" y="1683631"/>
            <a:ext cx="618840" cy="666549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13322" idx="0"/>
            <a:endCxn id="13325" idx="2"/>
          </p:cNvCxnSpPr>
          <p:nvPr/>
        </p:nvCxnSpPr>
        <p:spPr>
          <a:xfrm flipV="1">
            <a:off x="6715980" y="4749207"/>
            <a:ext cx="901756" cy="40798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3325" idx="0"/>
            <a:endCxn id="13329" idx="4"/>
          </p:cNvCxnSpPr>
          <p:nvPr/>
        </p:nvCxnSpPr>
        <p:spPr>
          <a:xfrm flipH="1" flipV="1">
            <a:off x="7614590" y="2744764"/>
            <a:ext cx="3146" cy="1464693"/>
          </a:xfrm>
          <a:prstGeom prst="straightConnector1">
            <a:avLst/>
          </a:prstGeom>
          <a:ln w="3492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3325" idx="1"/>
          </p:cNvCxnSpPr>
          <p:nvPr/>
        </p:nvCxnSpPr>
        <p:spPr>
          <a:xfrm flipH="1">
            <a:off x="2627784" y="4479332"/>
            <a:ext cx="3920888" cy="5815"/>
          </a:xfrm>
          <a:prstGeom prst="straightConnector1">
            <a:avLst/>
          </a:prstGeom>
          <a:ln w="34925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8595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L’apprentissage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>
              <a:lnSpc>
                <a:spcPct val="117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altLang="fr-FR" sz="3300" dirty="0" err="1">
                <a:latin typeface="Calibri" panose="020F0502020204030204" pitchFamily="34" charset="0"/>
              </a:rPr>
              <a:t>Diplôme</a:t>
            </a:r>
            <a:r>
              <a:rPr lang="en-GB" altLang="fr-FR" sz="3300" dirty="0">
                <a:latin typeface="Calibri" panose="020F0502020204030204" pitchFamily="34" charset="0"/>
              </a:rPr>
              <a:t> : CAP, </a:t>
            </a:r>
            <a:r>
              <a:rPr lang="en-GB" altLang="fr-FR" sz="3300" dirty="0" err="1">
                <a:latin typeface="Calibri" panose="020F0502020204030204" pitchFamily="34" charset="0"/>
              </a:rPr>
              <a:t>Bac</a:t>
            </a:r>
            <a:r>
              <a:rPr lang="en-GB" altLang="fr-FR" sz="3300" dirty="0">
                <a:latin typeface="Calibri" panose="020F0502020204030204" pitchFamily="34" charset="0"/>
              </a:rPr>
              <a:t> </a:t>
            </a:r>
            <a:r>
              <a:rPr lang="en-GB" altLang="fr-FR" sz="3300" dirty="0" err="1">
                <a:latin typeface="Calibri" panose="020F0502020204030204" pitchFamily="34" charset="0"/>
              </a:rPr>
              <a:t>Professionnel</a:t>
            </a:r>
            <a:r>
              <a:rPr lang="en-GB" altLang="fr-FR" sz="3300" dirty="0">
                <a:latin typeface="Calibri" panose="020F0502020204030204" pitchFamily="34" charset="0"/>
              </a:rPr>
              <a:t> </a:t>
            </a:r>
            <a:endParaRPr lang="en-GB" altLang="fr-FR" sz="3300" dirty="0" smtClean="0">
              <a:latin typeface="Calibri" panose="020F0502020204030204" pitchFamily="34" charset="0"/>
            </a:endParaRPr>
          </a:p>
          <a:p>
            <a:pPr>
              <a:lnSpc>
                <a:spcPct val="117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altLang="fr-FR" sz="3300" dirty="0" err="1">
                <a:latin typeface="Calibri" panose="020F0502020204030204" pitchFamily="34" charset="0"/>
              </a:rPr>
              <a:t>Nécessité</a:t>
            </a:r>
            <a:r>
              <a:rPr lang="en-GB" altLang="fr-FR" sz="3300" dirty="0">
                <a:latin typeface="Calibri" panose="020F0502020204030204" pitchFamily="34" charset="0"/>
              </a:rPr>
              <a:t> </a:t>
            </a:r>
            <a:r>
              <a:rPr lang="en-GB" altLang="fr-FR" sz="3300" dirty="0" smtClean="0">
                <a:latin typeface="Calibri" panose="020F0502020204030204" pitchFamily="34" charset="0"/>
              </a:rPr>
              <a:t>d’être </a:t>
            </a:r>
            <a:r>
              <a:rPr lang="en-GB" altLang="fr-FR" sz="3300" dirty="0" err="1">
                <a:latin typeface="Calibri" panose="020F0502020204030204" pitchFamily="34" charset="0"/>
              </a:rPr>
              <a:t>embauché</a:t>
            </a:r>
            <a:r>
              <a:rPr lang="en-GB" altLang="fr-FR" sz="3300" dirty="0">
                <a:latin typeface="Calibri" panose="020F0502020204030204" pitchFamily="34" charset="0"/>
              </a:rPr>
              <a:t> pour 2 </a:t>
            </a:r>
            <a:r>
              <a:rPr lang="en-GB" altLang="fr-FR" sz="3300" dirty="0" err="1">
                <a:latin typeface="Calibri" panose="020F0502020204030204" pitchFamily="34" charset="0"/>
              </a:rPr>
              <a:t>ou</a:t>
            </a:r>
            <a:r>
              <a:rPr lang="en-GB" altLang="fr-FR" sz="3300" dirty="0">
                <a:latin typeface="Calibri" panose="020F0502020204030204" pitchFamily="34" charset="0"/>
              </a:rPr>
              <a:t> 3 </a:t>
            </a:r>
            <a:r>
              <a:rPr lang="en-GB" altLang="fr-FR" sz="3300" dirty="0" err="1">
                <a:latin typeface="Calibri" panose="020F0502020204030204" pitchFamily="34" charset="0"/>
              </a:rPr>
              <a:t>ans</a:t>
            </a:r>
            <a:r>
              <a:rPr lang="en-GB" altLang="fr-FR" sz="3300" dirty="0">
                <a:latin typeface="Calibri" panose="020F0502020204030204" pitchFamily="34" charset="0"/>
              </a:rPr>
              <a:t> par un Maître </a:t>
            </a:r>
            <a:r>
              <a:rPr lang="en-GB" altLang="fr-FR" sz="3300" dirty="0" err="1" smtClean="0">
                <a:latin typeface="Calibri" panose="020F0502020204030204" pitchFamily="34" charset="0"/>
              </a:rPr>
              <a:t>d’Apprentissage</a:t>
            </a:r>
            <a:endParaRPr lang="en-GB" altLang="fr-FR" sz="3300" dirty="0" smtClean="0">
              <a:latin typeface="Calibri" panose="020F0502020204030204" pitchFamily="34" charset="0"/>
            </a:endParaRPr>
          </a:p>
          <a:p>
            <a:pPr>
              <a:lnSpc>
                <a:spcPct val="117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altLang="fr-FR" sz="3300" dirty="0" err="1">
                <a:latin typeface="Calibri" panose="020F0502020204030204" pitchFamily="34" charset="0"/>
              </a:rPr>
              <a:t>Statut</a:t>
            </a:r>
            <a:r>
              <a:rPr lang="en-GB" altLang="fr-FR" sz="3300" dirty="0">
                <a:latin typeface="Calibri" panose="020F0502020204030204" pitchFamily="34" charset="0"/>
              </a:rPr>
              <a:t> de </a:t>
            </a:r>
            <a:r>
              <a:rPr lang="en-GB" altLang="fr-FR" sz="3300" dirty="0" err="1">
                <a:latin typeface="Calibri" panose="020F0502020204030204" pitchFamily="34" charset="0"/>
              </a:rPr>
              <a:t>salarié</a:t>
            </a:r>
            <a:r>
              <a:rPr lang="en-GB" altLang="fr-FR" sz="3300" dirty="0">
                <a:latin typeface="Calibri" panose="020F0502020204030204" pitchFamily="34" charset="0"/>
              </a:rPr>
              <a:t> </a:t>
            </a:r>
            <a:endParaRPr lang="en-GB" altLang="fr-FR" sz="3300" dirty="0" smtClean="0">
              <a:latin typeface="Calibri" panose="020F0502020204030204" pitchFamily="34" charset="0"/>
            </a:endParaRPr>
          </a:p>
          <a:p>
            <a:pPr>
              <a:lnSpc>
                <a:spcPct val="117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altLang="fr-FR" sz="3300" dirty="0" err="1" smtClean="0">
                <a:latin typeface="Calibri" panose="020F0502020204030204" pitchFamily="34" charset="0"/>
              </a:rPr>
              <a:t>Rythme</a:t>
            </a:r>
            <a:r>
              <a:rPr lang="en-GB" altLang="fr-FR" sz="3300" dirty="0" smtClean="0">
                <a:latin typeface="Calibri" panose="020F0502020204030204" pitchFamily="34" charset="0"/>
              </a:rPr>
              <a:t> </a:t>
            </a:r>
            <a:r>
              <a:rPr lang="en-GB" altLang="fr-FR" sz="3300" dirty="0">
                <a:latin typeface="Calibri" panose="020F0502020204030204" pitchFamily="34" charset="0"/>
              </a:rPr>
              <a:t>de travail </a:t>
            </a:r>
            <a:r>
              <a:rPr lang="en-GB" altLang="fr-FR" sz="3300" dirty="0" err="1">
                <a:latin typeface="Calibri" panose="020F0502020204030204" pitchFamily="34" charset="0"/>
              </a:rPr>
              <a:t>élevé</a:t>
            </a:r>
            <a:r>
              <a:rPr lang="en-GB" altLang="fr-FR" sz="3300" dirty="0">
                <a:latin typeface="Calibri" panose="020F0502020204030204" pitchFamily="34" charset="0"/>
              </a:rPr>
              <a:t> </a:t>
            </a:r>
            <a:r>
              <a:rPr lang="en-GB" altLang="fr-FR" sz="3300" dirty="0" smtClean="0">
                <a:latin typeface="Calibri" panose="020F0502020204030204" pitchFamily="34" charset="0"/>
              </a:rPr>
              <a:t>: (</a:t>
            </a:r>
            <a:r>
              <a:rPr lang="en-GB" altLang="fr-FR" sz="3300" dirty="0">
                <a:latin typeface="Calibri" panose="020F0502020204030204" pitchFamily="34" charset="0"/>
              </a:rPr>
              <a:t>35 </a:t>
            </a:r>
            <a:r>
              <a:rPr lang="en-GB" altLang="fr-FR" sz="3300" dirty="0" smtClean="0">
                <a:latin typeface="Calibri" panose="020F0502020204030204" pitchFamily="34" charset="0"/>
              </a:rPr>
              <a:t>h/</a:t>
            </a:r>
            <a:r>
              <a:rPr lang="en-GB" altLang="fr-FR" sz="3300" dirty="0" err="1" smtClean="0">
                <a:latin typeface="Calibri" panose="020F0502020204030204" pitchFamily="34" charset="0"/>
              </a:rPr>
              <a:t>semaine</a:t>
            </a:r>
            <a:r>
              <a:rPr lang="en-GB" altLang="fr-FR" sz="3300" dirty="0">
                <a:latin typeface="Calibri" panose="020F0502020204030204" pitchFamily="34" charset="0"/>
              </a:rPr>
              <a:t>, 5 </a:t>
            </a:r>
            <a:r>
              <a:rPr lang="en-GB" altLang="fr-FR" sz="3300" dirty="0" err="1">
                <a:latin typeface="Calibri" panose="020F0502020204030204" pitchFamily="34" charset="0"/>
              </a:rPr>
              <a:t>semaines</a:t>
            </a:r>
            <a:r>
              <a:rPr lang="en-GB" altLang="fr-FR" sz="3300" dirty="0">
                <a:latin typeface="Calibri" panose="020F0502020204030204" pitchFamily="34" charset="0"/>
              </a:rPr>
              <a:t> de </a:t>
            </a:r>
            <a:r>
              <a:rPr lang="en-GB" altLang="fr-FR" sz="3300" dirty="0" err="1">
                <a:latin typeface="Calibri" panose="020F0502020204030204" pitchFamily="34" charset="0"/>
              </a:rPr>
              <a:t>congés</a:t>
            </a:r>
            <a:r>
              <a:rPr lang="en-GB" altLang="fr-FR" sz="3300" dirty="0">
                <a:latin typeface="Calibri" panose="020F0502020204030204" pitchFamily="34" charset="0"/>
              </a:rPr>
              <a:t>/an)</a:t>
            </a:r>
            <a:r>
              <a:rPr lang="ar-SA" altLang="fr-FR" sz="3300" dirty="0" smtClean="0">
                <a:latin typeface="Calibri" panose="020F0502020204030204" pitchFamily="34" charset="0"/>
                <a:cs typeface="Arial" charset="0"/>
              </a:rPr>
              <a:t>‏</a:t>
            </a:r>
            <a:endParaRPr lang="en-GB" altLang="fr-FR" sz="3300" dirty="0">
              <a:latin typeface="Calibri" panose="020F0502020204030204" pitchFamily="34" charset="0"/>
            </a:endParaRPr>
          </a:p>
          <a:p>
            <a:pPr>
              <a:lnSpc>
                <a:spcPct val="117000"/>
              </a:lnSpc>
              <a:spcBef>
                <a:spcPts val="700"/>
              </a:spcBef>
              <a:buFont typeface="Wingdings" panose="05000000000000000000" pitchFamily="2" charset="2"/>
              <a:buChar char="§"/>
            </a:pPr>
            <a:r>
              <a:rPr lang="en-GB" altLang="fr-FR" sz="3300" dirty="0" err="1">
                <a:latin typeface="Calibri" panose="020F0502020204030204" pitchFamily="34" charset="0"/>
              </a:rPr>
              <a:t>L</a:t>
            </a:r>
            <a:r>
              <a:rPr lang="en-GB" altLang="fr-FR" sz="3300" dirty="0" err="1" smtClean="0">
                <a:latin typeface="Calibri" panose="020F0502020204030204" pitchFamily="34" charset="0"/>
              </a:rPr>
              <a:t>’examen</a:t>
            </a:r>
            <a:r>
              <a:rPr lang="en-GB" altLang="fr-FR" sz="3300" dirty="0" smtClean="0">
                <a:latin typeface="Calibri" panose="020F0502020204030204" pitchFamily="34" charset="0"/>
              </a:rPr>
              <a:t> </a:t>
            </a:r>
            <a:r>
              <a:rPr lang="en-GB" altLang="fr-FR" sz="3300" dirty="0" err="1">
                <a:latin typeface="Calibri" panose="020F0502020204030204" pitchFamily="34" charset="0"/>
              </a:rPr>
              <a:t>doit</a:t>
            </a:r>
            <a:r>
              <a:rPr lang="en-GB" altLang="fr-FR" sz="3300" dirty="0">
                <a:latin typeface="Calibri" panose="020F0502020204030204" pitchFamily="34" charset="0"/>
              </a:rPr>
              <a:t> </a:t>
            </a:r>
            <a:r>
              <a:rPr lang="en-GB" altLang="fr-FR" sz="3300" dirty="0" err="1">
                <a:latin typeface="Calibri" panose="020F0502020204030204" pitchFamily="34" charset="0"/>
              </a:rPr>
              <a:t>être</a:t>
            </a:r>
            <a:r>
              <a:rPr lang="en-GB" altLang="fr-FR" sz="3300" dirty="0">
                <a:latin typeface="Calibri" panose="020F0502020204030204" pitchFamily="34" charset="0"/>
              </a:rPr>
              <a:t> </a:t>
            </a:r>
            <a:r>
              <a:rPr lang="en-GB" altLang="fr-FR" sz="3300" dirty="0" err="1">
                <a:latin typeface="Calibri" panose="020F0502020204030204" pitchFamily="34" charset="0"/>
              </a:rPr>
              <a:t>réussi</a:t>
            </a:r>
            <a:r>
              <a:rPr lang="en-GB" altLang="fr-FR" sz="3300" dirty="0">
                <a:latin typeface="Calibri" panose="020F0502020204030204" pitchFamily="34" charset="0"/>
              </a:rPr>
              <a:t> à la fin du </a:t>
            </a:r>
            <a:r>
              <a:rPr lang="en-GB" altLang="fr-FR" sz="3300" dirty="0" err="1" smtClean="0">
                <a:latin typeface="Calibri" panose="020F0502020204030204" pitchFamily="34" charset="0"/>
              </a:rPr>
              <a:t>contrat</a:t>
            </a:r>
            <a:r>
              <a:rPr lang="en-GB" altLang="fr-FR" sz="3300" dirty="0">
                <a:latin typeface="Calibri" panose="020F0502020204030204" pitchFamily="34" charset="0"/>
              </a:rPr>
              <a:t>.</a:t>
            </a:r>
            <a:r>
              <a:rPr lang="ar-SA" altLang="fr-FR" sz="3300" dirty="0" smtClean="0">
                <a:latin typeface="Calibri" panose="020F0502020204030204" pitchFamily="34" charset="0"/>
                <a:cs typeface="Arial" charset="0"/>
              </a:rPr>
              <a:t>‏</a:t>
            </a:r>
            <a:endParaRPr lang="en-GB" altLang="fr-FR" sz="33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505560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L’affectation en voie professionnelle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Choisir un diplôme et un établissement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En fonction du choix du diplôme, l’entrée en formation peut être soumise à une sélection </a:t>
            </a:r>
            <a:endParaRPr lang="fr-FR" i="1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261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CONTENU DE LA PRESENTATION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47133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 smtClean="0"/>
              <a:t>1. Les </a:t>
            </a:r>
            <a:r>
              <a:rPr lang="fr-FR" dirty="0"/>
              <a:t>différentes orientations possibles après la 3</a:t>
            </a:r>
            <a:r>
              <a:rPr lang="fr-FR" baseline="30000" dirty="0"/>
              <a:t>ème</a:t>
            </a:r>
            <a:r>
              <a:rPr lang="fr-FR" dirty="0"/>
              <a:t> </a:t>
            </a:r>
            <a:endParaRPr lang="fr-FR" dirty="0" smtClean="0"/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/>
              <a:t>2. Présentation de la voie générale et technologique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/>
              <a:t>3. Présentation de la voie professionnelle</a:t>
            </a:r>
          </a:p>
          <a:p>
            <a:pPr marL="0" indent="0">
              <a:buNone/>
            </a:pPr>
            <a:endParaRPr lang="fr-FR" sz="1000" dirty="0" smtClean="0"/>
          </a:p>
          <a:p>
            <a:pPr marL="0" indent="0">
              <a:buNone/>
            </a:pPr>
            <a:r>
              <a:rPr lang="fr-FR" dirty="0" smtClean="0"/>
              <a:t>4. Démarches à mener pour l’orientation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3181785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92D050"/>
                </a:solidFill>
              </a:rPr>
              <a:t>La sélectivit</a:t>
            </a:r>
            <a:r>
              <a:rPr lang="fr-FR" dirty="0">
                <a:solidFill>
                  <a:srgbClr val="92D050"/>
                </a:solidFill>
              </a:rPr>
              <a:t>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Déterminée en fonction du nombre de candidats et du nombre de places. Varie en fonction du diplôme et de l’établissement. </a:t>
            </a:r>
          </a:p>
          <a:p>
            <a:pPr marL="0" indent="0">
              <a:buNone/>
            </a:pPr>
            <a:r>
              <a:rPr lang="fr-FR" u="sng" dirty="0" smtClean="0"/>
              <a:t>Quelques exemples</a:t>
            </a:r>
            <a:r>
              <a:rPr lang="fr-FR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Bac pro Cuisine :  Lycée Chaptal à Quimper 81 candidats pour 24 places/Lycée La Closerie à Saint </a:t>
            </a:r>
            <a:r>
              <a:rPr lang="fr-FR" dirty="0" err="1" smtClean="0"/>
              <a:t>Quay</a:t>
            </a:r>
            <a:r>
              <a:rPr lang="fr-FR" dirty="0" smtClean="0"/>
              <a:t> </a:t>
            </a:r>
            <a:r>
              <a:rPr lang="fr-FR" dirty="0" err="1" smtClean="0"/>
              <a:t>Portrieux</a:t>
            </a:r>
            <a:r>
              <a:rPr lang="fr-FR" dirty="0" smtClean="0"/>
              <a:t>:  39 candidats pour 24 places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Bac pro Esthétique Cosmétique : Lycée Marie Le Franc à Lorient : 112 candidats pour 28 places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Bac pro Technicien menuisier agenceur : Lycée de l’Elorn à Landerneau : 25 candidats pour 30 places/Lycée des métiers du bâtiment à Pleyben : 20 candidats pour 30 places 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485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Le traitement des candidatures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Procédure informatisée établissant un classement à partir de différents critères: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La motivation: 300 points pour le 1</a:t>
            </a:r>
            <a:r>
              <a:rPr lang="fr-FR" baseline="30000" dirty="0" smtClean="0"/>
              <a:t>er</a:t>
            </a:r>
            <a:r>
              <a:rPr lang="fr-FR" dirty="0" smtClean="0"/>
              <a:t> vœu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Les notes de la classe de 3</a:t>
            </a:r>
            <a:r>
              <a:rPr lang="fr-FR" baseline="30000" dirty="0" smtClean="0"/>
              <a:t>ème</a:t>
            </a:r>
            <a:r>
              <a:rPr lang="fr-FR" dirty="0" smtClean="0"/>
              <a:t> : 3000 points maximum (matières prises en compte et coefficients varient d’une formation à l’autre)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L’avis de l’établissement d’origine : 250, 375 ou 500 points.</a:t>
            </a:r>
          </a:p>
          <a:p>
            <a:endParaRPr lang="fr-FR" altLang="fr-FR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82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Le traitement des candidatures (suite)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L’avis de l’établissement d’accueil pour certaines formations à recrutement particulier: 100, 800, 2000 points </a:t>
            </a:r>
          </a:p>
          <a:p>
            <a:pPr marL="540000" indent="0" algn="just">
              <a:buNone/>
            </a:pPr>
            <a:r>
              <a:rPr lang="fr-FR" sz="2200" dirty="0" smtClean="0"/>
              <a:t>(CAP agent de sécurité, bac pro sécurité Prévention, Bac pro               Aéronautique, CAP signalétique, Bac pro communication visuelle pluri-média, Bac pro marchandisage visuel, CAP coiffure, Bac pro esthétique)</a:t>
            </a:r>
            <a:endParaRPr lang="fr-FR" sz="2200" dirty="0"/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Les pré-inscriptions </a:t>
            </a:r>
          </a:p>
          <a:p>
            <a:pPr marL="540000"/>
            <a:r>
              <a:rPr lang="fr-FR" sz="2400" dirty="0" smtClean="0"/>
              <a:t>Pour certains CAP et Bac Pro</a:t>
            </a:r>
          </a:p>
          <a:p>
            <a:pPr marL="540000"/>
            <a:r>
              <a:rPr lang="fr-FR" sz="2400" dirty="0" smtClean="0"/>
              <a:t>Démarches: participer aux mini-stages et aux portes ouvertes. </a:t>
            </a:r>
          </a:p>
          <a:p>
            <a:pPr marL="540000"/>
            <a:r>
              <a:rPr lang="fr-FR" sz="2400" dirty="0" smtClean="0"/>
              <a:t>Possibilité d’attribution de 2000 points  de bonus  par le lycée professionnel </a:t>
            </a:r>
          </a:p>
          <a:p>
            <a:endParaRPr lang="fr-FR" altLang="fr-FR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671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fr-FR" dirty="0" smtClean="0">
                <a:solidFill>
                  <a:srgbClr val="92D050"/>
                </a:solidFill>
                <a:latin typeface="Calibri" panose="020F0502020204030204" pitchFamily="34" charset="0"/>
              </a:rPr>
              <a:t>4. </a:t>
            </a:r>
            <a:r>
              <a:rPr lang="en-GB" altLang="fr-FR" dirty="0" err="1" smtClean="0">
                <a:solidFill>
                  <a:srgbClr val="92D050"/>
                </a:solidFill>
                <a:latin typeface="Calibri" panose="020F0502020204030204" pitchFamily="34" charset="0"/>
              </a:rPr>
              <a:t>Démarches</a:t>
            </a:r>
            <a:r>
              <a:rPr lang="en-GB" altLang="fr-FR" dirty="0" smtClean="0">
                <a:solidFill>
                  <a:srgbClr val="92D050"/>
                </a:solidFill>
                <a:latin typeface="Calibri" panose="020F0502020204030204" pitchFamily="34" charset="0"/>
              </a:rPr>
              <a:t> à </a:t>
            </a:r>
            <a:r>
              <a:rPr lang="en-GB" altLang="fr-FR" dirty="0" err="1" smtClean="0">
                <a:solidFill>
                  <a:srgbClr val="92D050"/>
                </a:solidFill>
                <a:latin typeface="Calibri" panose="020F0502020204030204" pitchFamily="34" charset="0"/>
              </a:rPr>
              <a:t>mener</a:t>
            </a:r>
            <a:r>
              <a:rPr lang="en-GB" altLang="fr-FR" dirty="0" smtClean="0">
                <a:solidFill>
                  <a:srgbClr val="92D050"/>
                </a:solidFill>
                <a:latin typeface="Calibri" panose="020F0502020204030204" pitchFamily="34" charset="0"/>
              </a:rPr>
              <a:t> pour </a:t>
            </a:r>
            <a:r>
              <a:rPr lang="en-GB" altLang="fr-FR" dirty="0" err="1" smtClean="0">
                <a:solidFill>
                  <a:srgbClr val="92D050"/>
                </a:solidFill>
                <a:latin typeface="Calibri" panose="020F0502020204030204" pitchFamily="34" charset="0"/>
              </a:rPr>
              <a:t>l’orientation</a:t>
            </a:r>
            <a:r>
              <a:rPr lang="en-GB" altLang="fr-FR" dirty="0" smtClean="0">
                <a:solidFill>
                  <a:srgbClr val="92D050"/>
                </a:solidFill>
                <a:latin typeface="Calibri" panose="020F0502020204030204" pitchFamily="34" charset="0"/>
              </a:rPr>
              <a:t> </a:t>
            </a:r>
            <a:r>
              <a:rPr lang="en-GB" altLang="fr-FR" u="sng" dirty="0">
                <a:solidFill>
                  <a:srgbClr val="0000FF"/>
                </a:solidFill>
                <a:latin typeface="Comic Sans MS" pitchFamily="64" charset="0"/>
              </a:rPr>
              <a:t/>
            </a:r>
            <a:br>
              <a:rPr lang="en-GB" altLang="fr-FR" u="sng" dirty="0">
                <a:solidFill>
                  <a:srgbClr val="0000FF"/>
                </a:solidFill>
                <a:latin typeface="Comic Sans MS" pitchFamily="64" charset="0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spcBef>
                <a:spcPts val="350"/>
              </a:spcBef>
              <a:buClrTx/>
              <a:buFontTx/>
              <a:buChar char="-"/>
            </a:pPr>
            <a:r>
              <a:rPr lang="en-GB" altLang="fr-FR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Pour </a:t>
            </a:r>
            <a:r>
              <a:rPr lang="en-GB" altLang="fr-FR" sz="28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l’information</a:t>
            </a:r>
            <a:r>
              <a:rPr lang="en-GB" altLang="fr-FR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et le </a:t>
            </a:r>
            <a:r>
              <a:rPr lang="en-GB" altLang="fr-FR" sz="28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conseil</a:t>
            </a:r>
            <a:r>
              <a:rPr lang="en-GB" altLang="fr-F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</a:p>
          <a:p>
            <a:pPr lvl="1">
              <a:lnSpc>
                <a:spcPct val="93000"/>
              </a:lnSpc>
              <a:spcBef>
                <a:spcPts val="350"/>
              </a:spcBef>
            </a:pPr>
            <a:r>
              <a:rPr lang="en-GB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ortes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o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uvertes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des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établissements</a:t>
            </a:r>
            <a:endParaRPr lang="en-GB" altLang="fr-F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93000"/>
              </a:lnSpc>
              <a:spcBef>
                <a:spcPts val="350"/>
              </a:spcBef>
            </a:pPr>
            <a:r>
              <a:rPr lang="en-GB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rendre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rendez</a:t>
            </a:r>
            <a:r>
              <a:rPr lang="en-GB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vous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avec le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conseiller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d’orientation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psychologue</a:t>
            </a:r>
            <a:endParaRPr lang="en-GB" altLang="fr-F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93000"/>
              </a:lnSpc>
              <a:spcBef>
                <a:spcPts val="350"/>
              </a:spcBef>
            </a:pPr>
            <a:r>
              <a:rPr lang="en-GB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E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changer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avec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l’équipe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éducative</a:t>
            </a:r>
            <a:endParaRPr lang="en-GB" altLang="fr-F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93000"/>
              </a:lnSpc>
              <a:spcBef>
                <a:spcPts val="350"/>
              </a:spcBef>
            </a:pP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Documentation au CDI…</a:t>
            </a:r>
          </a:p>
          <a:p>
            <a:pPr>
              <a:lnSpc>
                <a:spcPct val="93000"/>
              </a:lnSpc>
              <a:spcBef>
                <a:spcPts val="350"/>
              </a:spcBef>
              <a:buClrTx/>
              <a:buFontTx/>
              <a:buNone/>
            </a:pPr>
            <a:r>
              <a:rPr lang="en-GB" altLang="fr-FR" sz="35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-  </a:t>
            </a:r>
            <a:r>
              <a:rPr lang="en-GB" altLang="fr-FR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Pour </a:t>
            </a:r>
            <a:r>
              <a:rPr lang="en-GB" altLang="fr-FR" sz="28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l’affectation</a:t>
            </a:r>
            <a:endParaRPr lang="en-GB" altLang="fr-FR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93000"/>
              </a:lnSpc>
              <a:spcBef>
                <a:spcPts val="350"/>
              </a:spcBef>
            </a:pP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besoin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participer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à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une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procédure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recrutement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particulière</a:t>
            </a:r>
            <a:endParaRPr lang="en-GB" altLang="fr-F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93000"/>
              </a:lnSpc>
              <a:spcBef>
                <a:spcPts val="350"/>
              </a:spcBef>
            </a:pP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Exprimer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4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voeux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maximun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pour les 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établissements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publics</a:t>
            </a:r>
            <a:r>
              <a:rPr lang="en-GB" alt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+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éventuellement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candidater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dans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des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établissements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privés</a:t>
            </a:r>
            <a:endParaRPr lang="en-GB" altLang="fr-F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93000"/>
              </a:lnSpc>
              <a:spcBef>
                <a:spcPts val="350"/>
              </a:spcBef>
            </a:pPr>
            <a:r>
              <a:rPr lang="en-GB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ésultat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de </a:t>
            </a:r>
            <a:r>
              <a:rPr lang="en-GB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l’affectation</a:t>
            </a:r>
            <a:r>
              <a:rPr lang="en-GB" alt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fin </a:t>
            </a:r>
            <a:r>
              <a:rPr lang="en-GB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juin</a:t>
            </a:r>
            <a:r>
              <a:rPr lang="en-GB" alt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2015,  </a:t>
            </a:r>
            <a:r>
              <a:rPr lang="en-GB" altLang="fr-F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r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éaliser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ensuite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une</a:t>
            </a:r>
            <a:r>
              <a:rPr lang="en-GB" alt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inscription début </a:t>
            </a:r>
            <a:r>
              <a:rPr lang="en-GB" altLang="fr-FR" sz="24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juillet</a:t>
            </a:r>
            <a:endParaRPr lang="en-GB" altLang="fr-FR" sz="35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93000"/>
              </a:lnSpc>
              <a:spcBef>
                <a:spcPts val="350"/>
              </a:spcBef>
              <a:buClrTx/>
              <a:buFontTx/>
              <a:buNone/>
            </a:pPr>
            <a:endParaRPr lang="en-GB" altLang="fr-FR" i="1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>
              <a:lnSpc>
                <a:spcPct val="93000"/>
              </a:lnSpc>
              <a:spcBef>
                <a:spcPts val="350"/>
              </a:spcBef>
              <a:buClrTx/>
              <a:buFontTx/>
              <a:buNone/>
            </a:pPr>
            <a:endParaRPr lang="en-GB" altLang="fr-FR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fr-F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27593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Pour des renseignements complémentaires :</a:t>
            </a:r>
            <a:br>
              <a:rPr lang="fr-FR" dirty="0" smtClean="0">
                <a:solidFill>
                  <a:srgbClr val="92D050"/>
                </a:solidFill>
              </a:rPr>
            </a:b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916832"/>
            <a:ext cx="7704856" cy="468052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05000"/>
              </a:lnSpc>
              <a:spcBef>
                <a:spcPts val="700"/>
              </a:spcBef>
              <a:buNone/>
            </a:pPr>
            <a:r>
              <a:rPr lang="en-GB" altLang="fr-FR" sz="4200" dirty="0" smtClean="0">
                <a:solidFill>
                  <a:srgbClr val="000000"/>
                </a:solidFill>
              </a:rPr>
              <a:t>Tout </a:t>
            </a:r>
            <a:r>
              <a:rPr lang="en-GB" altLang="fr-FR" sz="4200" dirty="0">
                <a:solidFill>
                  <a:srgbClr val="000000"/>
                </a:solidFill>
              </a:rPr>
              <a:t>au long de </a:t>
            </a:r>
            <a:r>
              <a:rPr lang="en-GB" altLang="fr-FR" sz="4200" dirty="0" err="1">
                <a:solidFill>
                  <a:srgbClr val="000000"/>
                </a:solidFill>
              </a:rPr>
              <a:t>l’année</a:t>
            </a:r>
            <a:r>
              <a:rPr lang="en-GB" altLang="fr-FR" sz="4200" dirty="0">
                <a:solidFill>
                  <a:srgbClr val="000000"/>
                </a:solidFill>
              </a:rPr>
              <a:t>, </a:t>
            </a:r>
            <a:r>
              <a:rPr lang="en-GB" altLang="fr-FR" sz="4200" dirty="0" err="1">
                <a:solidFill>
                  <a:srgbClr val="000000"/>
                </a:solidFill>
              </a:rPr>
              <a:t>possibilités</a:t>
            </a:r>
            <a:r>
              <a:rPr lang="en-GB" altLang="fr-FR" sz="4200" dirty="0">
                <a:solidFill>
                  <a:srgbClr val="000000"/>
                </a:solidFill>
              </a:rPr>
              <a:t> de RDV avec </a:t>
            </a:r>
            <a:r>
              <a:rPr lang="en-GB" altLang="fr-FR" sz="4200" dirty="0" smtClean="0">
                <a:solidFill>
                  <a:srgbClr val="000000"/>
                </a:solidFill>
              </a:rPr>
              <a:t>le </a:t>
            </a:r>
          </a:p>
          <a:p>
            <a:pPr algn="ctr">
              <a:lnSpc>
                <a:spcPct val="105000"/>
              </a:lnSpc>
              <a:spcBef>
                <a:spcPts val="700"/>
              </a:spcBef>
              <a:buNone/>
            </a:pPr>
            <a:r>
              <a:rPr lang="en-GB" altLang="fr-FR" sz="4200" dirty="0" err="1" smtClean="0">
                <a:solidFill>
                  <a:srgbClr val="00B050"/>
                </a:solidFill>
              </a:rPr>
              <a:t>Conseiller</a:t>
            </a:r>
            <a:r>
              <a:rPr lang="en-GB" altLang="fr-FR" sz="4200" dirty="0" smtClean="0">
                <a:solidFill>
                  <a:srgbClr val="00B050"/>
                </a:solidFill>
              </a:rPr>
              <a:t> </a:t>
            </a:r>
            <a:r>
              <a:rPr lang="en-GB" altLang="fr-FR" sz="4200" dirty="0" err="1" smtClean="0">
                <a:solidFill>
                  <a:srgbClr val="00B050"/>
                </a:solidFill>
              </a:rPr>
              <a:t>d’Orientation</a:t>
            </a:r>
            <a:r>
              <a:rPr lang="en-GB" altLang="fr-FR" sz="4200" dirty="0" smtClean="0">
                <a:solidFill>
                  <a:srgbClr val="00B050"/>
                </a:solidFill>
              </a:rPr>
              <a:t> </a:t>
            </a:r>
            <a:r>
              <a:rPr lang="en-GB" altLang="fr-FR" sz="4200" dirty="0" err="1">
                <a:solidFill>
                  <a:srgbClr val="00B050"/>
                </a:solidFill>
              </a:rPr>
              <a:t>Psychologue</a:t>
            </a:r>
            <a:r>
              <a:rPr lang="en-GB" altLang="fr-FR" sz="4200" dirty="0">
                <a:solidFill>
                  <a:srgbClr val="00B050"/>
                </a:solidFill>
              </a:rPr>
              <a:t> </a:t>
            </a:r>
            <a:endParaRPr lang="en-GB" altLang="fr-FR" sz="4200" dirty="0" smtClean="0">
              <a:solidFill>
                <a:srgbClr val="00B050"/>
              </a:solidFill>
            </a:endParaRPr>
          </a:p>
          <a:p>
            <a:pPr algn="ctr">
              <a:lnSpc>
                <a:spcPct val="105000"/>
              </a:lnSpc>
              <a:spcBef>
                <a:spcPts val="700"/>
              </a:spcBef>
              <a:buNone/>
            </a:pPr>
            <a:r>
              <a:rPr lang="en-GB" altLang="fr-FR" sz="4200" dirty="0" smtClean="0">
                <a:solidFill>
                  <a:srgbClr val="000000"/>
                </a:solidFill>
              </a:rPr>
              <a:t>au </a:t>
            </a:r>
            <a:r>
              <a:rPr lang="en-GB" altLang="fr-FR" sz="4200" dirty="0" err="1">
                <a:solidFill>
                  <a:srgbClr val="000000"/>
                </a:solidFill>
              </a:rPr>
              <a:t>collège</a:t>
            </a:r>
            <a:r>
              <a:rPr lang="en-GB" altLang="fr-FR" sz="4200" dirty="0">
                <a:solidFill>
                  <a:srgbClr val="000000"/>
                </a:solidFill>
              </a:rPr>
              <a:t> (pour les </a:t>
            </a:r>
            <a:r>
              <a:rPr lang="en-GB" altLang="fr-FR" sz="4200" dirty="0" err="1">
                <a:solidFill>
                  <a:srgbClr val="000000"/>
                </a:solidFill>
              </a:rPr>
              <a:t>élèves</a:t>
            </a:r>
            <a:r>
              <a:rPr lang="en-GB" altLang="fr-FR" sz="4200" dirty="0">
                <a:solidFill>
                  <a:srgbClr val="000000"/>
                </a:solidFill>
              </a:rPr>
              <a:t> et les </a:t>
            </a:r>
            <a:r>
              <a:rPr lang="en-GB" altLang="fr-FR" sz="4200" dirty="0" err="1">
                <a:solidFill>
                  <a:srgbClr val="000000"/>
                </a:solidFill>
              </a:rPr>
              <a:t>familles</a:t>
            </a:r>
            <a:r>
              <a:rPr lang="en-GB" altLang="fr-FR" sz="4200" dirty="0">
                <a:solidFill>
                  <a:srgbClr val="000000"/>
                </a:solidFill>
              </a:rPr>
              <a:t>)</a:t>
            </a:r>
            <a:endParaRPr lang="en-GB" altLang="fr-FR" sz="4200" dirty="0" smtClean="0">
              <a:solidFill>
                <a:schemeClr val="accent3"/>
              </a:solidFill>
            </a:endParaRPr>
          </a:p>
          <a:p>
            <a:pPr algn="ctr">
              <a:lnSpc>
                <a:spcPct val="105000"/>
              </a:lnSpc>
              <a:spcBef>
                <a:spcPts val="700"/>
              </a:spcBef>
              <a:buNone/>
            </a:pPr>
            <a:r>
              <a:rPr lang="en-GB" altLang="fr-FR" sz="4200" dirty="0" smtClean="0">
                <a:solidFill>
                  <a:srgbClr val="FF0000"/>
                </a:solidFill>
              </a:rPr>
              <a:t>Le </a:t>
            </a:r>
            <a:r>
              <a:rPr lang="en-GB" altLang="fr-FR" sz="4200" dirty="0" err="1" smtClean="0">
                <a:solidFill>
                  <a:srgbClr val="FF0000"/>
                </a:solidFill>
              </a:rPr>
              <a:t>lundi</a:t>
            </a:r>
            <a:r>
              <a:rPr lang="en-GB" altLang="fr-FR" sz="4200" dirty="0" smtClean="0">
                <a:solidFill>
                  <a:srgbClr val="FF0000"/>
                </a:solidFill>
              </a:rPr>
              <a:t> après-midi </a:t>
            </a:r>
            <a:r>
              <a:rPr lang="en-GB" altLang="fr-FR" sz="4200" dirty="0" err="1" smtClean="0">
                <a:solidFill>
                  <a:srgbClr val="FF0000"/>
                </a:solidFill>
              </a:rPr>
              <a:t>ou</a:t>
            </a:r>
            <a:r>
              <a:rPr lang="en-GB" altLang="fr-FR" sz="4200" dirty="0" smtClean="0">
                <a:solidFill>
                  <a:srgbClr val="FF0000"/>
                </a:solidFill>
              </a:rPr>
              <a:t> le </a:t>
            </a:r>
            <a:r>
              <a:rPr lang="en-GB" altLang="fr-FR" sz="4200" dirty="0" err="1" smtClean="0">
                <a:solidFill>
                  <a:srgbClr val="FF0000"/>
                </a:solidFill>
              </a:rPr>
              <a:t>mardi</a:t>
            </a:r>
            <a:r>
              <a:rPr lang="en-GB" altLang="fr-FR" sz="4200" dirty="0" smtClean="0">
                <a:solidFill>
                  <a:srgbClr val="FF0000"/>
                </a:solidFill>
              </a:rPr>
              <a:t> </a:t>
            </a:r>
            <a:r>
              <a:rPr lang="en-GB" altLang="fr-FR" sz="4200" dirty="0" err="1" smtClean="0">
                <a:solidFill>
                  <a:srgbClr val="FF0000"/>
                </a:solidFill>
              </a:rPr>
              <a:t>toute</a:t>
            </a:r>
            <a:r>
              <a:rPr lang="en-GB" altLang="fr-FR" sz="4200" dirty="0" smtClean="0">
                <a:solidFill>
                  <a:srgbClr val="FF0000"/>
                </a:solidFill>
              </a:rPr>
              <a:t> la </a:t>
            </a:r>
            <a:r>
              <a:rPr lang="en-GB" altLang="fr-FR" sz="4200" dirty="0" err="1" smtClean="0">
                <a:solidFill>
                  <a:srgbClr val="FF0000"/>
                </a:solidFill>
              </a:rPr>
              <a:t>journée</a:t>
            </a:r>
            <a:endParaRPr lang="en-GB" altLang="fr-FR" sz="4200" dirty="0">
              <a:solidFill>
                <a:srgbClr val="000000"/>
              </a:solidFill>
            </a:endParaRPr>
          </a:p>
          <a:p>
            <a:pPr algn="ctr">
              <a:lnSpc>
                <a:spcPct val="105000"/>
              </a:lnSpc>
              <a:spcBef>
                <a:spcPts val="700"/>
              </a:spcBef>
              <a:buNone/>
            </a:pPr>
            <a:r>
              <a:rPr lang="en-GB" altLang="fr-FR" sz="4200" dirty="0" smtClean="0">
                <a:solidFill>
                  <a:schemeClr val="accent6"/>
                </a:solidFill>
              </a:rPr>
              <a:t>(</a:t>
            </a:r>
            <a:r>
              <a:rPr lang="en-GB" altLang="fr-FR" sz="4200" dirty="0" err="1" smtClean="0">
                <a:solidFill>
                  <a:schemeClr val="accent6"/>
                </a:solidFill>
              </a:rPr>
              <a:t>Prendre</a:t>
            </a:r>
            <a:r>
              <a:rPr lang="en-GB" altLang="fr-FR" sz="4200" dirty="0" smtClean="0">
                <a:solidFill>
                  <a:schemeClr val="accent6"/>
                </a:solidFill>
              </a:rPr>
              <a:t> </a:t>
            </a:r>
            <a:r>
              <a:rPr lang="en-GB" altLang="fr-FR" sz="4200" dirty="0">
                <a:solidFill>
                  <a:schemeClr val="accent6"/>
                </a:solidFill>
              </a:rPr>
              <a:t>RDV </a:t>
            </a:r>
            <a:r>
              <a:rPr lang="en-GB" altLang="fr-FR" sz="4200" dirty="0" err="1">
                <a:solidFill>
                  <a:schemeClr val="accent6"/>
                </a:solidFill>
              </a:rPr>
              <a:t>auprès</a:t>
            </a:r>
            <a:r>
              <a:rPr lang="en-GB" altLang="fr-FR" sz="4200" dirty="0">
                <a:solidFill>
                  <a:schemeClr val="accent6"/>
                </a:solidFill>
              </a:rPr>
              <a:t> de la Vie </a:t>
            </a:r>
            <a:r>
              <a:rPr lang="en-GB" altLang="fr-FR" sz="4200" dirty="0" err="1" smtClean="0">
                <a:solidFill>
                  <a:schemeClr val="accent6"/>
                </a:solidFill>
              </a:rPr>
              <a:t>Scolaire</a:t>
            </a:r>
            <a:r>
              <a:rPr lang="en-GB" altLang="fr-FR" sz="4200" dirty="0" smtClean="0">
                <a:solidFill>
                  <a:schemeClr val="accent6"/>
                </a:solidFill>
              </a:rPr>
              <a:t>)</a:t>
            </a:r>
            <a:endParaRPr lang="en-GB" altLang="fr-FR" sz="4200" dirty="0">
              <a:solidFill>
                <a:schemeClr val="accent6"/>
              </a:solidFill>
            </a:endParaRPr>
          </a:p>
          <a:p>
            <a:pPr algn="ctr">
              <a:lnSpc>
                <a:spcPct val="105000"/>
              </a:lnSpc>
              <a:spcBef>
                <a:spcPts val="700"/>
              </a:spcBef>
              <a:buNone/>
            </a:pPr>
            <a:r>
              <a:rPr lang="en-GB" altLang="fr-FR" sz="4200" dirty="0" smtClean="0">
                <a:solidFill>
                  <a:srgbClr val="000000"/>
                </a:solidFill>
              </a:rPr>
              <a:t>&amp;</a:t>
            </a:r>
            <a:r>
              <a:rPr lang="en-GB" altLang="fr-FR" sz="4200" dirty="0">
                <a:solidFill>
                  <a:srgbClr val="000000"/>
                </a:solidFill>
              </a:rPr>
              <a:t> </a:t>
            </a:r>
            <a:endParaRPr lang="en-GB" altLang="fr-FR" sz="4200" dirty="0" smtClean="0">
              <a:solidFill>
                <a:srgbClr val="000000"/>
              </a:solidFill>
            </a:endParaRPr>
          </a:p>
          <a:p>
            <a:pPr algn="ctr">
              <a:lnSpc>
                <a:spcPct val="105000"/>
              </a:lnSpc>
              <a:spcBef>
                <a:spcPts val="700"/>
              </a:spcBef>
              <a:buNone/>
            </a:pPr>
            <a:r>
              <a:rPr lang="en-GB" altLang="fr-FR" sz="4200" dirty="0" smtClean="0">
                <a:solidFill>
                  <a:srgbClr val="000000"/>
                </a:solidFill>
              </a:rPr>
              <a:t>au</a:t>
            </a:r>
            <a:r>
              <a:rPr lang="en-GB" altLang="fr-FR" sz="4200" dirty="0" smtClean="0">
                <a:solidFill>
                  <a:srgbClr val="FF3300"/>
                </a:solidFill>
              </a:rPr>
              <a:t> </a:t>
            </a:r>
            <a:r>
              <a:rPr lang="en-GB" altLang="fr-FR" sz="4200" dirty="0">
                <a:solidFill>
                  <a:srgbClr val="00B050"/>
                </a:solidFill>
              </a:rPr>
              <a:t>Centre </a:t>
            </a:r>
            <a:r>
              <a:rPr lang="en-GB" altLang="fr-FR" sz="4200" dirty="0" err="1">
                <a:solidFill>
                  <a:srgbClr val="00B050"/>
                </a:solidFill>
              </a:rPr>
              <a:t>d’Information</a:t>
            </a:r>
            <a:r>
              <a:rPr lang="en-GB" altLang="fr-FR" sz="4200" dirty="0">
                <a:solidFill>
                  <a:srgbClr val="00B050"/>
                </a:solidFill>
              </a:rPr>
              <a:t> </a:t>
            </a:r>
            <a:r>
              <a:rPr lang="en-GB" altLang="fr-FR" sz="4200" dirty="0" smtClean="0">
                <a:solidFill>
                  <a:srgbClr val="00B050"/>
                </a:solidFill>
              </a:rPr>
              <a:t>et </a:t>
            </a:r>
            <a:r>
              <a:rPr lang="en-GB" altLang="fr-FR" sz="4200" dirty="0" err="1" smtClean="0">
                <a:solidFill>
                  <a:srgbClr val="00B050"/>
                </a:solidFill>
              </a:rPr>
              <a:t>d’Orientation</a:t>
            </a:r>
            <a:r>
              <a:rPr lang="en-GB" altLang="fr-FR" sz="4200" dirty="0" smtClean="0">
                <a:solidFill>
                  <a:srgbClr val="00B050"/>
                </a:solidFill>
              </a:rPr>
              <a:t> </a:t>
            </a:r>
            <a:r>
              <a:rPr lang="en-GB" altLang="fr-FR" sz="4200" dirty="0">
                <a:solidFill>
                  <a:srgbClr val="000000"/>
                </a:solidFill>
              </a:rPr>
              <a:t>de </a:t>
            </a:r>
            <a:r>
              <a:rPr lang="en-GB" altLang="fr-FR" sz="4200" dirty="0" err="1">
                <a:solidFill>
                  <a:srgbClr val="000000"/>
                </a:solidFill>
              </a:rPr>
              <a:t>Landerneau</a:t>
            </a:r>
            <a:endParaRPr lang="en-GB" altLang="fr-FR" sz="4200" dirty="0">
              <a:solidFill>
                <a:srgbClr val="000000"/>
              </a:solidFill>
            </a:endParaRPr>
          </a:p>
          <a:p>
            <a:pPr algn="ctr">
              <a:lnSpc>
                <a:spcPct val="105000"/>
              </a:lnSpc>
              <a:spcBef>
                <a:spcPts val="600"/>
              </a:spcBef>
              <a:buNone/>
            </a:pPr>
            <a:r>
              <a:rPr lang="en-GB" altLang="fr-FR" sz="4200" dirty="0" smtClean="0">
                <a:solidFill>
                  <a:srgbClr val="000000"/>
                </a:solidFill>
              </a:rPr>
              <a:t>59 </a:t>
            </a:r>
            <a:r>
              <a:rPr lang="en-GB" altLang="fr-FR" sz="4200" dirty="0">
                <a:solidFill>
                  <a:srgbClr val="000000"/>
                </a:solidFill>
              </a:rPr>
              <a:t>rue de Brest </a:t>
            </a:r>
            <a:r>
              <a:rPr lang="en-GB" altLang="fr-FR" sz="4200" dirty="0" smtClean="0">
                <a:solidFill>
                  <a:srgbClr val="000000"/>
                </a:solidFill>
              </a:rPr>
              <a:t>(</a:t>
            </a:r>
            <a:r>
              <a:rPr lang="en-GB" altLang="fr-FR" sz="4200" dirty="0" err="1">
                <a:solidFill>
                  <a:srgbClr val="000000"/>
                </a:solidFill>
              </a:rPr>
              <a:t>Maison</a:t>
            </a:r>
            <a:r>
              <a:rPr lang="en-GB" altLang="fr-FR" sz="4200" dirty="0">
                <a:solidFill>
                  <a:srgbClr val="000000"/>
                </a:solidFill>
              </a:rPr>
              <a:t> des Services </a:t>
            </a:r>
            <a:r>
              <a:rPr lang="en-GB" altLang="fr-FR" sz="4200" dirty="0" smtClean="0">
                <a:solidFill>
                  <a:srgbClr val="000000"/>
                </a:solidFill>
              </a:rPr>
              <a:t>Publics)</a:t>
            </a:r>
            <a:endParaRPr lang="fr-FR" altLang="fr-FR" sz="4200" dirty="0">
              <a:solidFill>
                <a:srgbClr val="000000"/>
              </a:solidFill>
              <a:cs typeface="Arial" charset="0"/>
            </a:endParaRPr>
          </a:p>
          <a:p>
            <a:pPr algn="ctr">
              <a:lnSpc>
                <a:spcPct val="105000"/>
              </a:lnSpc>
              <a:spcBef>
                <a:spcPts val="600"/>
              </a:spcBef>
              <a:buNone/>
            </a:pPr>
            <a:r>
              <a:rPr lang="en-GB" altLang="fr-FR" sz="4200" dirty="0" err="1" smtClean="0">
                <a:solidFill>
                  <a:srgbClr val="000000"/>
                </a:solidFill>
              </a:rPr>
              <a:t>Tél</a:t>
            </a:r>
            <a:r>
              <a:rPr lang="en-GB" altLang="fr-FR" sz="4200" dirty="0" smtClean="0">
                <a:solidFill>
                  <a:srgbClr val="000000"/>
                </a:solidFill>
              </a:rPr>
              <a:t> </a:t>
            </a:r>
            <a:r>
              <a:rPr lang="en-GB" altLang="fr-FR" sz="4200" dirty="0">
                <a:solidFill>
                  <a:srgbClr val="000000"/>
                </a:solidFill>
              </a:rPr>
              <a:t>: 02 98 85 23 </a:t>
            </a:r>
            <a:r>
              <a:rPr lang="en-GB" altLang="fr-FR" sz="4200" dirty="0" smtClean="0">
                <a:solidFill>
                  <a:srgbClr val="000000"/>
                </a:solidFill>
              </a:rPr>
              <a:t>00</a:t>
            </a:r>
          </a:p>
          <a:p>
            <a:pPr algn="ctr">
              <a:lnSpc>
                <a:spcPct val="105000"/>
              </a:lnSpc>
              <a:spcBef>
                <a:spcPts val="600"/>
              </a:spcBef>
              <a:buNone/>
            </a:pPr>
            <a:r>
              <a:rPr lang="fr-FR" sz="4200" dirty="0" smtClean="0"/>
              <a:t>Ouvert </a:t>
            </a:r>
            <a:r>
              <a:rPr lang="fr-FR" sz="4200" dirty="0"/>
              <a:t>du lundi au vendredi de </a:t>
            </a:r>
            <a:endParaRPr lang="fr-FR" sz="4200" dirty="0" smtClean="0"/>
          </a:p>
          <a:p>
            <a:pPr algn="ctr">
              <a:lnSpc>
                <a:spcPct val="105000"/>
              </a:lnSpc>
              <a:spcBef>
                <a:spcPts val="600"/>
              </a:spcBef>
              <a:buNone/>
            </a:pPr>
            <a:r>
              <a:rPr lang="fr-FR" sz="4200" dirty="0" smtClean="0"/>
              <a:t>9h </a:t>
            </a:r>
            <a:r>
              <a:rPr lang="fr-FR" sz="4200" dirty="0"/>
              <a:t>à 12h et de 13h30 à </a:t>
            </a:r>
            <a:r>
              <a:rPr lang="fr-FR" sz="4200" dirty="0" smtClean="0"/>
              <a:t>17h (avec ou sans RDV)</a:t>
            </a:r>
            <a:endParaRPr lang="fr-FR" sz="4200" dirty="0"/>
          </a:p>
          <a:p>
            <a:pPr algn="ctr">
              <a:lnSpc>
                <a:spcPct val="105000"/>
              </a:lnSpc>
              <a:spcBef>
                <a:spcPts val="600"/>
              </a:spcBef>
              <a:buNone/>
            </a:pPr>
            <a:endParaRPr lang="en-GB" altLang="fr-FR" sz="4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043180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/>
          <p:cNvSpPr txBox="1">
            <a:spLocks/>
          </p:cNvSpPr>
          <p:nvPr/>
        </p:nvSpPr>
        <p:spPr>
          <a:xfrm>
            <a:off x="457200" y="299338"/>
            <a:ext cx="8229600" cy="141763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14400" dirty="0">
                <a:solidFill>
                  <a:srgbClr val="92D050"/>
                </a:solidFill>
              </a:rPr>
              <a:t>1</a:t>
            </a:r>
            <a:r>
              <a:rPr lang="fr-FR" sz="14400" dirty="0" smtClean="0">
                <a:solidFill>
                  <a:srgbClr val="92D050"/>
                </a:solidFill>
              </a:rPr>
              <a:t>. Les différentes orientations possibles après la 3</a:t>
            </a:r>
            <a:r>
              <a:rPr lang="fr-FR" sz="14400" baseline="30000" dirty="0" smtClean="0">
                <a:solidFill>
                  <a:srgbClr val="92D050"/>
                </a:solidFill>
              </a:rPr>
              <a:t>ème</a:t>
            </a:r>
            <a:r>
              <a:rPr lang="fr-FR" sz="14400" dirty="0" smtClean="0">
                <a:solidFill>
                  <a:srgbClr val="92D050"/>
                </a:solidFill>
              </a:rPr>
              <a:t> 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/>
            </a:r>
            <a:br>
              <a:rPr lang="fr-FR" sz="9600" dirty="0" smtClean="0"/>
            </a:br>
            <a:endParaRPr lang="fr-FR" sz="9600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525452" y="1905302"/>
            <a:ext cx="3182452" cy="161497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68072" y="1746001"/>
            <a:ext cx="2897211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fr-FR" sz="3200" b="1" dirty="0" err="1">
                <a:latin typeface="Calibri" panose="020F0502020204030204" pitchFamily="34" charset="0"/>
              </a:rPr>
              <a:t>Voie</a:t>
            </a:r>
            <a:r>
              <a:rPr lang="en-GB" altLang="fr-FR" sz="3200" b="1" dirty="0">
                <a:latin typeface="Calibri" panose="020F0502020204030204" pitchFamily="34" charset="0"/>
              </a:rPr>
              <a:t> </a:t>
            </a:r>
            <a:r>
              <a:rPr lang="en-GB" altLang="fr-FR" sz="3200" b="1" dirty="0" err="1">
                <a:latin typeface="Calibri" panose="020F0502020204030204" pitchFamily="34" charset="0"/>
              </a:rPr>
              <a:t>générale</a:t>
            </a:r>
            <a:r>
              <a:rPr lang="en-GB" altLang="fr-FR" sz="3200" b="1" dirty="0">
                <a:latin typeface="Calibri" panose="020F0502020204030204" pitchFamily="34" charset="0"/>
              </a:rPr>
              <a:t> </a:t>
            </a:r>
            <a:r>
              <a:rPr lang="en-GB" altLang="fr-FR" sz="3200" b="1" dirty="0" smtClean="0">
                <a:latin typeface="Calibri" panose="020F0502020204030204" pitchFamily="34" charset="0"/>
              </a:rPr>
              <a:t>&amp; </a:t>
            </a:r>
            <a:r>
              <a:rPr lang="en-GB" altLang="fr-FR" sz="3200" b="1" dirty="0" err="1" smtClean="0">
                <a:latin typeface="Calibri" panose="020F0502020204030204" pitchFamily="34" charset="0"/>
              </a:rPr>
              <a:t>technologique</a:t>
            </a:r>
            <a:r>
              <a:rPr lang="en-GB" altLang="fr-FR" sz="3200" b="1" dirty="0" smtClean="0">
                <a:latin typeface="Calibri" panose="020F0502020204030204" pitchFamily="34" charset="0"/>
              </a:rPr>
              <a:t> </a:t>
            </a:r>
            <a:endParaRPr lang="en-GB" altLang="fr-FR" sz="3200" b="1" dirty="0">
              <a:latin typeface="Calibri" panose="020F050202020403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5076056" y="1838621"/>
            <a:ext cx="3096344" cy="161497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175622" y="1746002"/>
            <a:ext cx="2897211" cy="1774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fr-FR" sz="3200" b="1" dirty="0" err="1">
                <a:latin typeface="Calibri" panose="020F0502020204030204" pitchFamily="34" charset="0"/>
              </a:rPr>
              <a:t>V</a:t>
            </a:r>
            <a:r>
              <a:rPr lang="en-GB" altLang="fr-FR" sz="3200" b="1" dirty="0" err="1" smtClean="0">
                <a:latin typeface="Calibri" panose="020F0502020204030204" pitchFamily="34" charset="0"/>
              </a:rPr>
              <a:t>oie</a:t>
            </a:r>
            <a:r>
              <a:rPr lang="en-GB" altLang="fr-FR" sz="3200" b="1" dirty="0" smtClean="0">
                <a:latin typeface="Calibri" panose="020F0502020204030204" pitchFamily="34" charset="0"/>
              </a:rPr>
              <a:t> </a:t>
            </a:r>
            <a:r>
              <a:rPr lang="en-GB" altLang="fr-FR" sz="3200" b="1" dirty="0" err="1" smtClean="0">
                <a:latin typeface="Calibri" panose="020F0502020204030204" pitchFamily="34" charset="0"/>
              </a:rPr>
              <a:t>professionnelle</a:t>
            </a:r>
            <a:endParaRPr lang="en-GB" altLang="fr-FR" sz="3200" b="1" dirty="0">
              <a:latin typeface="Calibri" panose="020F0502020204030204" pitchFamily="34" charset="0"/>
            </a:endParaRPr>
          </a:p>
        </p:txBody>
      </p:sp>
      <p:sp>
        <p:nvSpPr>
          <p:cNvPr id="6" name="Flèche vers le haut 5"/>
          <p:cNvSpPr/>
          <p:nvPr/>
        </p:nvSpPr>
        <p:spPr>
          <a:xfrm>
            <a:off x="2361688" y="3919103"/>
            <a:ext cx="904379" cy="12668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haut 6"/>
          <p:cNvSpPr/>
          <p:nvPr/>
        </p:nvSpPr>
        <p:spPr>
          <a:xfrm>
            <a:off x="5248559" y="3966466"/>
            <a:ext cx="869429" cy="12668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375327" y="5263679"/>
            <a:ext cx="3780420" cy="14847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311897" y="5428456"/>
            <a:ext cx="1863725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GB" altLang="fr-FR" sz="3200" b="1" dirty="0">
                <a:latin typeface="Calibri" panose="020F0502020204030204" pitchFamily="34" charset="0"/>
              </a:rPr>
              <a:t>Après la </a:t>
            </a:r>
            <a:r>
              <a:rPr lang="en-GB" altLang="fr-FR" sz="3200" b="1" dirty="0" smtClean="0">
                <a:latin typeface="Calibri" panose="020F0502020204030204" pitchFamily="34" charset="0"/>
              </a:rPr>
              <a:t>3ème</a:t>
            </a:r>
            <a:endParaRPr lang="en-GB" altLang="fr-FR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88590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681230" y="476672"/>
            <a:ext cx="7777162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>
              <a:lnSpc>
                <a:spcPct val="117000"/>
              </a:lnSpc>
              <a:buClrTx/>
              <a:buFontTx/>
              <a:buNone/>
              <a:defRPr/>
            </a:pPr>
            <a:r>
              <a:rPr lang="en-GB" altLang="fr-FR" sz="3600" dirty="0" err="1" smtClean="0">
                <a:solidFill>
                  <a:srgbClr val="92D050"/>
                </a:solidFill>
                <a:latin typeface="Calibri" panose="020F0502020204030204" pitchFamily="34" charset="0"/>
              </a:rPr>
              <a:t>Objectifs</a:t>
            </a:r>
            <a:r>
              <a:rPr lang="en-GB" altLang="fr-FR" sz="3600" dirty="0" smtClean="0">
                <a:solidFill>
                  <a:srgbClr val="92D05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3600" dirty="0" err="1" smtClean="0">
                <a:solidFill>
                  <a:srgbClr val="92D050"/>
                </a:solidFill>
                <a:latin typeface="Calibri" panose="020F0502020204030204" pitchFamily="34" charset="0"/>
              </a:rPr>
              <a:t>différents</a:t>
            </a:r>
            <a:endParaRPr lang="en-GB" altLang="fr-FR" sz="3600" dirty="0" smtClean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07504" y="1268760"/>
            <a:ext cx="8350888" cy="5341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 marL="342900" indent="-342900" eaLnBrk="0" hangingPunct="0">
              <a:tabLst>
                <a:tab pos="719138" algn="l"/>
                <a:tab pos="1139825" algn="l"/>
                <a:tab pos="1589088" algn="l"/>
                <a:tab pos="2038350" algn="l"/>
                <a:tab pos="2487613" algn="l"/>
                <a:tab pos="2936875" algn="l"/>
                <a:tab pos="3386138" algn="l"/>
                <a:tab pos="3835400" algn="l"/>
                <a:tab pos="4284663" algn="l"/>
                <a:tab pos="4733925" algn="l"/>
                <a:tab pos="5183188" algn="l"/>
                <a:tab pos="5632450" algn="l"/>
                <a:tab pos="6108700" algn="l"/>
                <a:tab pos="6530975" algn="l"/>
                <a:tab pos="6980238" algn="l"/>
                <a:tab pos="7429500" algn="l"/>
                <a:tab pos="7878763" algn="l"/>
                <a:tab pos="8328025" algn="l"/>
                <a:tab pos="8777288" algn="l"/>
                <a:tab pos="9226550" algn="l"/>
                <a:tab pos="9675813" algn="l"/>
                <a:tab pos="9863138" algn="l"/>
                <a:tab pos="10320338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marL="719138" indent="-222250" eaLnBrk="0" hangingPunct="0">
              <a:tabLst>
                <a:tab pos="719138" algn="l"/>
                <a:tab pos="1139825" algn="l"/>
                <a:tab pos="1589088" algn="l"/>
                <a:tab pos="2038350" algn="l"/>
                <a:tab pos="2487613" algn="l"/>
                <a:tab pos="2936875" algn="l"/>
                <a:tab pos="3386138" algn="l"/>
                <a:tab pos="3835400" algn="l"/>
                <a:tab pos="4284663" algn="l"/>
                <a:tab pos="4733925" algn="l"/>
                <a:tab pos="5183188" algn="l"/>
                <a:tab pos="5632450" algn="l"/>
                <a:tab pos="6108700" algn="l"/>
                <a:tab pos="6530975" algn="l"/>
                <a:tab pos="6980238" algn="l"/>
                <a:tab pos="7429500" algn="l"/>
                <a:tab pos="7878763" algn="l"/>
                <a:tab pos="8328025" algn="l"/>
                <a:tab pos="8777288" algn="l"/>
                <a:tab pos="9226550" algn="l"/>
                <a:tab pos="9675813" algn="l"/>
                <a:tab pos="9863138" algn="l"/>
                <a:tab pos="10320338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marL="914400" eaLnBrk="0" hangingPunct="0">
              <a:tabLst>
                <a:tab pos="719138" algn="l"/>
                <a:tab pos="1139825" algn="l"/>
                <a:tab pos="1589088" algn="l"/>
                <a:tab pos="2038350" algn="l"/>
                <a:tab pos="2487613" algn="l"/>
                <a:tab pos="2936875" algn="l"/>
                <a:tab pos="3386138" algn="l"/>
                <a:tab pos="3835400" algn="l"/>
                <a:tab pos="4284663" algn="l"/>
                <a:tab pos="4733925" algn="l"/>
                <a:tab pos="5183188" algn="l"/>
                <a:tab pos="5632450" algn="l"/>
                <a:tab pos="6108700" algn="l"/>
                <a:tab pos="6530975" algn="l"/>
                <a:tab pos="6980238" algn="l"/>
                <a:tab pos="7429500" algn="l"/>
                <a:tab pos="7878763" algn="l"/>
                <a:tab pos="8328025" algn="l"/>
                <a:tab pos="8777288" algn="l"/>
                <a:tab pos="9226550" algn="l"/>
                <a:tab pos="9675813" algn="l"/>
                <a:tab pos="9863138" algn="l"/>
                <a:tab pos="10320338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719138" algn="l"/>
                <a:tab pos="1139825" algn="l"/>
                <a:tab pos="1589088" algn="l"/>
                <a:tab pos="2038350" algn="l"/>
                <a:tab pos="2487613" algn="l"/>
                <a:tab pos="2936875" algn="l"/>
                <a:tab pos="3386138" algn="l"/>
                <a:tab pos="3835400" algn="l"/>
                <a:tab pos="4284663" algn="l"/>
                <a:tab pos="4733925" algn="l"/>
                <a:tab pos="5183188" algn="l"/>
                <a:tab pos="5632450" algn="l"/>
                <a:tab pos="6108700" algn="l"/>
                <a:tab pos="6530975" algn="l"/>
                <a:tab pos="6980238" algn="l"/>
                <a:tab pos="7429500" algn="l"/>
                <a:tab pos="7878763" algn="l"/>
                <a:tab pos="8328025" algn="l"/>
                <a:tab pos="8777288" algn="l"/>
                <a:tab pos="9226550" algn="l"/>
                <a:tab pos="9675813" algn="l"/>
                <a:tab pos="9863138" algn="l"/>
                <a:tab pos="10320338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719138" algn="l"/>
                <a:tab pos="1139825" algn="l"/>
                <a:tab pos="1589088" algn="l"/>
                <a:tab pos="2038350" algn="l"/>
                <a:tab pos="2487613" algn="l"/>
                <a:tab pos="2936875" algn="l"/>
                <a:tab pos="3386138" algn="l"/>
                <a:tab pos="3835400" algn="l"/>
                <a:tab pos="4284663" algn="l"/>
                <a:tab pos="4733925" algn="l"/>
                <a:tab pos="5183188" algn="l"/>
                <a:tab pos="5632450" algn="l"/>
                <a:tab pos="6108700" algn="l"/>
                <a:tab pos="6530975" algn="l"/>
                <a:tab pos="6980238" algn="l"/>
                <a:tab pos="7429500" algn="l"/>
                <a:tab pos="7878763" algn="l"/>
                <a:tab pos="8328025" algn="l"/>
                <a:tab pos="8777288" algn="l"/>
                <a:tab pos="9226550" algn="l"/>
                <a:tab pos="9675813" algn="l"/>
                <a:tab pos="9863138" algn="l"/>
                <a:tab pos="10320338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9138" algn="l"/>
                <a:tab pos="1139825" algn="l"/>
                <a:tab pos="1589088" algn="l"/>
                <a:tab pos="2038350" algn="l"/>
                <a:tab pos="2487613" algn="l"/>
                <a:tab pos="2936875" algn="l"/>
                <a:tab pos="3386138" algn="l"/>
                <a:tab pos="3835400" algn="l"/>
                <a:tab pos="4284663" algn="l"/>
                <a:tab pos="4733925" algn="l"/>
                <a:tab pos="5183188" algn="l"/>
                <a:tab pos="5632450" algn="l"/>
                <a:tab pos="6108700" algn="l"/>
                <a:tab pos="6530975" algn="l"/>
                <a:tab pos="6980238" algn="l"/>
                <a:tab pos="7429500" algn="l"/>
                <a:tab pos="7878763" algn="l"/>
                <a:tab pos="8328025" algn="l"/>
                <a:tab pos="8777288" algn="l"/>
                <a:tab pos="9226550" algn="l"/>
                <a:tab pos="9675813" algn="l"/>
                <a:tab pos="9863138" algn="l"/>
                <a:tab pos="10320338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9138" algn="l"/>
                <a:tab pos="1139825" algn="l"/>
                <a:tab pos="1589088" algn="l"/>
                <a:tab pos="2038350" algn="l"/>
                <a:tab pos="2487613" algn="l"/>
                <a:tab pos="2936875" algn="l"/>
                <a:tab pos="3386138" algn="l"/>
                <a:tab pos="3835400" algn="l"/>
                <a:tab pos="4284663" algn="l"/>
                <a:tab pos="4733925" algn="l"/>
                <a:tab pos="5183188" algn="l"/>
                <a:tab pos="5632450" algn="l"/>
                <a:tab pos="6108700" algn="l"/>
                <a:tab pos="6530975" algn="l"/>
                <a:tab pos="6980238" algn="l"/>
                <a:tab pos="7429500" algn="l"/>
                <a:tab pos="7878763" algn="l"/>
                <a:tab pos="8328025" algn="l"/>
                <a:tab pos="8777288" algn="l"/>
                <a:tab pos="9226550" algn="l"/>
                <a:tab pos="9675813" algn="l"/>
                <a:tab pos="9863138" algn="l"/>
                <a:tab pos="10320338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9138" algn="l"/>
                <a:tab pos="1139825" algn="l"/>
                <a:tab pos="1589088" algn="l"/>
                <a:tab pos="2038350" algn="l"/>
                <a:tab pos="2487613" algn="l"/>
                <a:tab pos="2936875" algn="l"/>
                <a:tab pos="3386138" algn="l"/>
                <a:tab pos="3835400" algn="l"/>
                <a:tab pos="4284663" algn="l"/>
                <a:tab pos="4733925" algn="l"/>
                <a:tab pos="5183188" algn="l"/>
                <a:tab pos="5632450" algn="l"/>
                <a:tab pos="6108700" algn="l"/>
                <a:tab pos="6530975" algn="l"/>
                <a:tab pos="6980238" algn="l"/>
                <a:tab pos="7429500" algn="l"/>
                <a:tab pos="7878763" algn="l"/>
                <a:tab pos="8328025" algn="l"/>
                <a:tab pos="8777288" algn="l"/>
                <a:tab pos="9226550" algn="l"/>
                <a:tab pos="9675813" algn="l"/>
                <a:tab pos="9863138" algn="l"/>
                <a:tab pos="10320338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9138" algn="l"/>
                <a:tab pos="1139825" algn="l"/>
                <a:tab pos="1589088" algn="l"/>
                <a:tab pos="2038350" algn="l"/>
                <a:tab pos="2487613" algn="l"/>
                <a:tab pos="2936875" algn="l"/>
                <a:tab pos="3386138" algn="l"/>
                <a:tab pos="3835400" algn="l"/>
                <a:tab pos="4284663" algn="l"/>
                <a:tab pos="4733925" algn="l"/>
                <a:tab pos="5183188" algn="l"/>
                <a:tab pos="5632450" algn="l"/>
                <a:tab pos="6108700" algn="l"/>
                <a:tab pos="6530975" algn="l"/>
                <a:tab pos="6980238" algn="l"/>
                <a:tab pos="7429500" algn="l"/>
                <a:tab pos="7878763" algn="l"/>
                <a:tab pos="8328025" algn="l"/>
                <a:tab pos="8777288" algn="l"/>
                <a:tab pos="9226550" algn="l"/>
                <a:tab pos="9675813" algn="l"/>
                <a:tab pos="9863138" algn="l"/>
                <a:tab pos="10320338" algn="l"/>
                <a:tab pos="10777538" algn="l"/>
                <a:tab pos="10779125" algn="l"/>
                <a:tab pos="1078071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lvl="1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  <a:buFontTx/>
              <a:buNone/>
            </a:pPr>
            <a:r>
              <a:rPr lang="fr-FR" altLang="fr-FR" sz="2200" b="1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La </a:t>
            </a:r>
            <a:r>
              <a:rPr lang="fr-FR" altLang="fr-FR" sz="2200" b="1" u="sng" dirty="0">
                <a:solidFill>
                  <a:srgbClr val="FF0000"/>
                </a:solidFill>
                <a:latin typeface="Calibri" panose="020F0502020204030204" pitchFamily="34" charset="0"/>
              </a:rPr>
              <a:t>voie générale et technologique</a:t>
            </a:r>
            <a:r>
              <a:rPr lang="fr-FR" altLang="fr-FR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  :</a:t>
            </a:r>
            <a:r>
              <a:rPr lang="fr-FR" altLang="fr-FR" sz="2200" i="1" dirty="0">
                <a:solidFill>
                  <a:srgbClr val="000000"/>
                </a:solidFill>
                <a:latin typeface="Calibri" panose="020F0502020204030204" pitchFamily="34" charset="0"/>
              </a:rPr>
              <a:t> lycée général et </a:t>
            </a:r>
            <a:r>
              <a:rPr lang="fr-FR" altLang="fr-FR" sz="22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technologique</a:t>
            </a:r>
            <a:endParaRPr lang="fr-FR" altLang="fr-FR" sz="22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39788" lvl="1" indent="-342900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  <a:buFont typeface="Wingdings" panose="05000000000000000000" pitchFamily="2" charset="2"/>
              <a:buChar char="§"/>
            </a:pPr>
            <a:r>
              <a:rPr lang="fr-FR" altLang="fr-F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Préparer 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en 3 ans un bac général ou technologique </a:t>
            </a:r>
          </a:p>
          <a:p>
            <a:pPr marL="839788" lvl="1" indent="-342900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  <a:buFont typeface="Wingdings" panose="05000000000000000000" pitchFamily="2" charset="2"/>
              <a:buChar char="§"/>
            </a:pP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O</a:t>
            </a:r>
            <a:r>
              <a:rPr lang="fr-FR" altLang="fr-F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uvrir 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les portes de l’enseignement supérieur (2 à 5 </a:t>
            </a:r>
            <a:r>
              <a:rPr lang="fr-FR" altLang="fr-F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ans)</a:t>
            </a:r>
          </a:p>
          <a:p>
            <a:pPr marL="496888" lvl="1" indent="0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</a:pPr>
            <a:endParaRPr lang="fr-FR" altLang="fr-FR" sz="2200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lvl="1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  <a:buFontTx/>
              <a:buNone/>
            </a:pPr>
            <a:r>
              <a:rPr lang="fr-FR" altLang="fr-FR" sz="22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La </a:t>
            </a:r>
            <a:r>
              <a:rPr lang="fr-FR" altLang="fr-FR" sz="2200" b="1" u="sng" dirty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voie professionnelle</a:t>
            </a:r>
            <a:r>
              <a:rPr lang="fr-FR" altLang="fr-FR" sz="2200" b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 :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fr-FR" altLang="fr-FR" sz="2200" i="1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lycée professionnel ou par </a:t>
            </a:r>
            <a:r>
              <a:rPr lang="fr-FR" altLang="fr-FR" sz="2200" i="1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apprentissage  </a:t>
            </a:r>
            <a:endParaRPr lang="fr-FR" altLang="fr-FR" sz="2200" i="1" dirty="0">
              <a:solidFill>
                <a:srgbClr val="000000"/>
              </a:solidFill>
              <a:latin typeface="Calibri" panose="020F0502020204030204" pitchFamily="34" charset="0"/>
              <a:cs typeface="Arial" charset="0"/>
            </a:endParaRPr>
          </a:p>
          <a:p>
            <a:pPr marL="839788" lvl="1" indent="-342900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  <a:buFont typeface="Wingdings" panose="05000000000000000000" pitchFamily="2" charset="2"/>
              <a:buChar char="§"/>
            </a:pPr>
            <a:r>
              <a:rPr lang="fr-FR" altLang="fr-F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Préparer 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un Bac Professionnel en 3 ans ou un CAP en 2 </a:t>
            </a:r>
            <a:r>
              <a:rPr lang="fr-FR" altLang="fr-F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ans,</a:t>
            </a:r>
          </a:p>
          <a:p>
            <a:pPr marL="839788" lvl="1" indent="-342900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  <a:buFont typeface="Wingdings" panose="05000000000000000000" pitchFamily="2" charset="2"/>
              <a:buChar char="§"/>
            </a:pPr>
            <a:r>
              <a:rPr lang="fr-FR" altLang="fr-F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Apprendre  un métier, en passant progressivement de l’école au</a:t>
            </a:r>
          </a:p>
          <a:p>
            <a:pPr lvl="1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  <a:buFontTx/>
              <a:buNone/>
            </a:pPr>
            <a:r>
              <a:rPr lang="fr-FR" altLang="fr-F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	  monde 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du </a:t>
            </a:r>
            <a:r>
              <a:rPr lang="fr-FR" altLang="fr-F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travail</a:t>
            </a:r>
          </a:p>
          <a:p>
            <a:pPr marL="839788" lvl="1" indent="-342900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  <a:buFont typeface="Wingdings" panose="05000000000000000000" pitchFamily="2" charset="2"/>
              <a:buChar char="§"/>
            </a:pPr>
            <a:r>
              <a:rPr lang="fr-FR" altLang="fr-F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Permettre </a:t>
            </a:r>
            <a:r>
              <a:rPr lang="fr-FR" altLang="fr-FR" sz="2200" dirty="0">
                <a:solidFill>
                  <a:srgbClr val="000000"/>
                </a:solidFill>
                <a:latin typeface="Calibri" panose="020F0502020204030204" pitchFamily="34" charset="0"/>
                <a:cs typeface="Arial" charset="0"/>
              </a:rPr>
              <a:t>aussi de poursuivre sa formation vers un niveau supérieur.</a:t>
            </a:r>
          </a:p>
          <a:p>
            <a:pPr lvl="2" indent="0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  <a:buFontTx/>
              <a:buNone/>
            </a:pPr>
            <a:endParaRPr lang="fr-FR" altLang="fr-FR" sz="1800" dirty="0">
              <a:solidFill>
                <a:srgbClr val="0000FF"/>
              </a:solidFill>
              <a:latin typeface="Comic Sans MS" pitchFamily="64" charset="0"/>
              <a:cs typeface="Arial" charset="0"/>
            </a:endParaRPr>
          </a:p>
          <a:p>
            <a:pPr lvl="1" eaLnBrk="1" hangingPunct="1">
              <a:lnSpc>
                <a:spcPct val="117000"/>
              </a:lnSpc>
              <a:spcBef>
                <a:spcPts val="450"/>
              </a:spcBef>
              <a:buClrTx/>
              <a:buSzPct val="55000"/>
              <a:buFontTx/>
              <a:buNone/>
            </a:pPr>
            <a:endParaRPr lang="fr-FR" altLang="fr-FR" sz="1800" dirty="0">
              <a:solidFill>
                <a:srgbClr val="0000FF"/>
              </a:solidFill>
              <a:latin typeface="Comic Sans MS" pitchFamily="64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7218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528" y="116632"/>
            <a:ext cx="8621472" cy="172819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92D050"/>
                </a:solidFill>
              </a:rPr>
              <a:t>2. Présentation de la voie </a:t>
            </a:r>
            <a:r>
              <a:rPr lang="fr-FR" sz="3600" dirty="0" smtClean="0">
                <a:solidFill>
                  <a:srgbClr val="92D050"/>
                </a:solidFill>
              </a:rPr>
              <a:t>générale </a:t>
            </a:r>
            <a:br>
              <a:rPr lang="fr-FR" sz="3600" dirty="0" smtClean="0">
                <a:solidFill>
                  <a:srgbClr val="92D050"/>
                </a:solidFill>
              </a:rPr>
            </a:br>
            <a:r>
              <a:rPr lang="fr-FR" sz="3600" dirty="0" smtClean="0">
                <a:solidFill>
                  <a:srgbClr val="92D050"/>
                </a:solidFill>
              </a:rPr>
              <a:t>et technologique</a:t>
            </a:r>
            <a:endParaRPr lang="fr-FR" sz="3600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8139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 smtClean="0"/>
              <a:t>Suivre les enseignements de la classe de seconde générale et technologique</a:t>
            </a:r>
          </a:p>
          <a:p>
            <a:pPr marL="0" indent="0">
              <a:buNone/>
            </a:pPr>
            <a:endParaRPr lang="fr-FR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 smtClean="0"/>
              <a:t>A l’issue de la classe de seconde, choisir un bac général (L, ES, S) ou un bac technologique (bac hôtellerie, STAV, STI2D, ST2S, STL, STMG, ST2A, TMD) </a:t>
            </a:r>
          </a:p>
          <a:p>
            <a:pPr marL="0" indent="0">
              <a:buNone/>
            </a:pPr>
            <a:endParaRPr lang="fr-FR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 smtClean="0"/>
              <a:t>Nécessité de réaliser des études supérieures</a:t>
            </a:r>
          </a:p>
        </p:txBody>
      </p:sp>
    </p:spTree>
    <p:extLst>
      <p:ext uri="{BB962C8B-B14F-4D97-AF65-F5344CB8AC3E}">
        <p14:creationId xmlns="" xmlns:p14="http://schemas.microsoft.com/office/powerpoint/2010/main" val="2583919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4033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92D050"/>
                </a:solidFill>
              </a:rPr>
              <a:t>La voie générale et technologique</a:t>
            </a:r>
            <a:endParaRPr lang="fr-FR" sz="3200" b="1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788559" y="5941088"/>
            <a:ext cx="3600549" cy="728271"/>
          </a:xfrm>
          <a:prstGeom prst="roundRect">
            <a:avLst>
              <a:gd name="adj" fmla="val 292"/>
            </a:avLst>
          </a:prstGeom>
          <a:solidFill>
            <a:schemeClr val="accent3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Seconde</a:t>
            </a:r>
            <a:r>
              <a:rPr lang="en-GB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Générale</a:t>
            </a:r>
            <a:r>
              <a:rPr lang="en-GB" altLang="fr-FR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&amp; </a:t>
            </a:r>
            <a:r>
              <a:rPr lang="en-GB" altLang="fr-FR" sz="20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Technologique</a:t>
            </a:r>
            <a:endParaRPr lang="en-GB" altLang="fr-FR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331640" y="4653136"/>
            <a:ext cx="2160240" cy="900112"/>
          </a:xfrm>
          <a:prstGeom prst="roundRect">
            <a:avLst>
              <a:gd name="adj" fmla="val 292"/>
            </a:avLst>
          </a:prstGeom>
          <a:solidFill>
            <a:srgbClr val="FFAA2D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>
                <a:latin typeface="Calibri" panose="020F0502020204030204" pitchFamily="34" charset="0"/>
              </a:rPr>
              <a:t>1ère </a:t>
            </a:r>
            <a:endParaRPr lang="en-GB" altLang="fr-FR" sz="2000" b="1" dirty="0" smtClean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 smtClean="0">
                <a:latin typeface="Calibri" panose="020F0502020204030204" pitchFamily="34" charset="0"/>
              </a:rPr>
              <a:t>générale</a:t>
            </a:r>
            <a:endParaRPr lang="en-GB" altLang="fr-FR" sz="2000" b="1" dirty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>
                <a:latin typeface="Calibri" panose="020F0502020204030204" pitchFamily="34" charset="0"/>
              </a:rPr>
              <a:t>L, ES, S</a:t>
            </a: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5655279" y="4653136"/>
            <a:ext cx="2088232" cy="900112"/>
          </a:xfrm>
          <a:prstGeom prst="roundRect">
            <a:avLst>
              <a:gd name="adj" fmla="val 292"/>
            </a:avLst>
          </a:prstGeom>
          <a:solidFill>
            <a:srgbClr val="FFFF66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endParaRPr lang="en-GB" altLang="fr-FR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1ère</a:t>
            </a:r>
            <a:endParaRPr lang="en-GB" altLang="fr-F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technologique</a:t>
            </a:r>
            <a:endParaRPr lang="en-GB" altLang="fr-F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dirty="0">
                <a:solidFill>
                  <a:schemeClr val="tx1"/>
                </a:solidFill>
                <a:latin typeface="Calibri" panose="020F0502020204030204" pitchFamily="34" charset="0"/>
              </a:rPr>
              <a:t> (STMG, STI2D,...)</a:t>
            </a: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endParaRPr lang="en-GB" altLang="fr-FR" sz="2000" dirty="0">
              <a:latin typeface="Calibri" panose="020F0502020204030204" pitchFamily="34" charset="0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567698" y="3508189"/>
            <a:ext cx="1844061" cy="539750"/>
          </a:xfrm>
          <a:prstGeom prst="roundRect">
            <a:avLst>
              <a:gd name="adj" fmla="val 292"/>
            </a:avLst>
          </a:prstGeom>
          <a:solidFill>
            <a:srgbClr val="FFAA2D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>
                <a:latin typeface="Calibri" panose="020F0502020204030204" pitchFamily="34" charset="0"/>
              </a:rPr>
              <a:t>Terminale</a:t>
            </a:r>
            <a:r>
              <a:rPr lang="en-GB" altLang="fr-FR" sz="2000" b="1" dirty="0"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>
                <a:latin typeface="Calibri" panose="020F0502020204030204" pitchFamily="34" charset="0"/>
              </a:rPr>
              <a:t>générale</a:t>
            </a:r>
            <a:endParaRPr lang="en-GB" altLang="fr-FR" sz="2000" b="1" dirty="0">
              <a:latin typeface="Calibri" panose="020F0502020204030204" pitchFamily="34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6847196" y="3515370"/>
            <a:ext cx="1979263" cy="539750"/>
          </a:xfrm>
          <a:prstGeom prst="roundRect">
            <a:avLst>
              <a:gd name="adj" fmla="val 292"/>
            </a:avLst>
          </a:prstGeom>
          <a:solidFill>
            <a:srgbClr val="FFFF66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Terminale</a:t>
            </a:r>
            <a:endParaRPr lang="en-GB" altLang="fr-FR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en-GB" altLang="fr-FR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echnologique</a:t>
            </a:r>
            <a:endParaRPr lang="en-GB" altLang="fr-FR" sz="2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889999" y="2204867"/>
            <a:ext cx="2597076" cy="936103"/>
          </a:xfrm>
          <a:prstGeom prst="ellipse">
            <a:avLst/>
          </a:prstGeom>
          <a:solidFill>
            <a:srgbClr val="FFAA2D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>
                <a:latin typeface="Calibri" panose="020F0502020204030204" pitchFamily="34" charset="0"/>
              </a:rPr>
              <a:t>Bac</a:t>
            </a:r>
            <a:r>
              <a:rPr lang="en-GB" altLang="fr-FR" sz="2000" b="1" dirty="0">
                <a:latin typeface="Calibri" panose="020F0502020204030204" pitchFamily="34" charset="0"/>
              </a:rPr>
              <a:t> </a:t>
            </a:r>
            <a:endParaRPr lang="en-GB" altLang="fr-FR" sz="2000" b="1" dirty="0" smtClean="0"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 smtClean="0">
                <a:latin typeface="Calibri" panose="020F0502020204030204" pitchFamily="34" charset="0"/>
              </a:rPr>
              <a:t>général</a:t>
            </a:r>
            <a:endParaRPr lang="en-GB" altLang="fr-FR" sz="2000" b="1" dirty="0">
              <a:latin typeface="Calibri" panose="020F0502020204030204" pitchFamily="34" charset="0"/>
            </a:endParaRPr>
          </a:p>
        </p:txBody>
      </p:sp>
      <p:sp>
        <p:nvSpPr>
          <p:cNvPr id="22" name="Oval 13"/>
          <p:cNvSpPr>
            <a:spLocks noChangeArrowheads="1"/>
          </p:cNvSpPr>
          <p:nvPr/>
        </p:nvSpPr>
        <p:spPr bwMode="auto">
          <a:xfrm>
            <a:off x="5569060" y="2204866"/>
            <a:ext cx="2556272" cy="936104"/>
          </a:xfrm>
          <a:prstGeom prst="ellipse">
            <a:avLst/>
          </a:prstGeom>
          <a:solidFill>
            <a:srgbClr val="FFFF66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>
                <a:solidFill>
                  <a:schemeClr val="tx1"/>
                </a:solidFill>
                <a:latin typeface="Calibri" panose="020F0502020204030204" pitchFamily="34" charset="0"/>
              </a:rPr>
              <a:t>Bac</a:t>
            </a:r>
            <a:r>
              <a:rPr lang="en-GB" alt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technologique</a:t>
            </a:r>
            <a:endParaRPr lang="en-GB" altLang="fr-FR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>
            <a:off x="3134329" y="1268760"/>
            <a:ext cx="2520950" cy="720725"/>
          </a:xfrm>
          <a:prstGeom prst="roundRect">
            <a:avLst>
              <a:gd name="adj" fmla="val 218"/>
            </a:avLst>
          </a:prstGeom>
          <a:solidFill>
            <a:schemeClr val="accent3"/>
          </a:solidFill>
          <a:ln w="9360" cap="sq">
            <a:noFill/>
            <a:miter lim="800000"/>
            <a:headEnd/>
            <a:tailEnd/>
          </a:ln>
          <a:effectLst/>
          <a:extLst/>
        </p:spPr>
        <p:txBody>
          <a:bodyPr lIns="90000" tIns="45000" rIns="90000" bIns="45000" anchor="ctr" anchorCtr="1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1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eaLnBrk="1" hangingPunct="1">
              <a:lnSpc>
                <a:spcPct val="71000"/>
              </a:lnSpc>
              <a:buClrTx/>
              <a:buFontTx/>
              <a:buNone/>
            </a:pPr>
            <a:r>
              <a:rPr lang="en-GB" altLang="fr-FR" sz="2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Poursuite</a:t>
            </a:r>
            <a:r>
              <a:rPr lang="en-GB" altLang="fr-F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GB" altLang="fr-FR" sz="20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d'étude</a:t>
            </a:r>
            <a:endParaRPr lang="en-GB" altLang="fr-FR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Connecteur droit avec flèche 28"/>
          <p:cNvCxnSpPr>
            <a:stCxn id="12" idx="0"/>
            <a:endCxn id="22" idx="4"/>
          </p:cNvCxnSpPr>
          <p:nvPr/>
        </p:nvCxnSpPr>
        <p:spPr>
          <a:xfrm flipH="1" flipV="1">
            <a:off x="6847196" y="3140970"/>
            <a:ext cx="989632" cy="3744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3" idx="0"/>
            <a:endCxn id="23" idx="1"/>
          </p:cNvCxnSpPr>
          <p:nvPr/>
        </p:nvCxnSpPr>
        <p:spPr>
          <a:xfrm flipV="1">
            <a:off x="2188537" y="1629123"/>
            <a:ext cx="945792" cy="57574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endCxn id="13" idx="4"/>
          </p:cNvCxnSpPr>
          <p:nvPr/>
        </p:nvCxnSpPr>
        <p:spPr>
          <a:xfrm flipV="1">
            <a:off x="1478580" y="3140970"/>
            <a:ext cx="709957" cy="377779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8" idx="0"/>
            <a:endCxn id="10" idx="1"/>
          </p:cNvCxnSpPr>
          <p:nvPr/>
        </p:nvCxnSpPr>
        <p:spPr>
          <a:xfrm flipV="1">
            <a:off x="4588834" y="5103192"/>
            <a:ext cx="1066445" cy="837896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endCxn id="12" idx="2"/>
          </p:cNvCxnSpPr>
          <p:nvPr/>
        </p:nvCxnSpPr>
        <p:spPr>
          <a:xfrm flipV="1">
            <a:off x="6644924" y="4055120"/>
            <a:ext cx="1191904" cy="598016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>
            <a:stCxn id="22" idx="0"/>
          </p:cNvCxnSpPr>
          <p:nvPr/>
        </p:nvCxnSpPr>
        <p:spPr>
          <a:xfrm flipH="1" flipV="1">
            <a:off x="5655292" y="1597577"/>
            <a:ext cx="1191904" cy="607289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 flipV="1">
            <a:off x="1478580" y="4069159"/>
            <a:ext cx="989632" cy="583977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 flipV="1">
            <a:off x="3487075" y="5103192"/>
            <a:ext cx="1101759" cy="837896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8415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92D050"/>
                </a:solidFill>
              </a:rPr>
              <a:t>La classe de 2</a:t>
            </a:r>
            <a:r>
              <a:rPr lang="fr-FR" sz="3600" baseline="30000" dirty="0" smtClean="0">
                <a:solidFill>
                  <a:srgbClr val="92D050"/>
                </a:solidFill>
              </a:rPr>
              <a:t>nde</a:t>
            </a:r>
            <a:r>
              <a:rPr lang="fr-FR" sz="3600" dirty="0" smtClean="0">
                <a:solidFill>
                  <a:srgbClr val="92D050"/>
                </a:solidFill>
              </a:rPr>
              <a:t> générale et technologique</a:t>
            </a:r>
            <a:endParaRPr lang="fr-FR" sz="3600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 smtClean="0"/>
              <a:t>Enseignements obligatoires : 28h30</a:t>
            </a:r>
            <a:r>
              <a:rPr lang="fr-FR" sz="2800" dirty="0" smtClean="0"/>
              <a:t> : </a:t>
            </a:r>
          </a:p>
          <a:p>
            <a:r>
              <a:rPr lang="fr-FR" sz="2800" dirty="0" smtClean="0"/>
              <a:t>Tronc commun (23h30)</a:t>
            </a:r>
          </a:p>
          <a:p>
            <a:r>
              <a:rPr lang="fr-FR" sz="2800" dirty="0" smtClean="0"/>
              <a:t>Accompagnement personnalisé (2h)</a:t>
            </a:r>
          </a:p>
          <a:p>
            <a:r>
              <a:rPr lang="fr-FR" sz="2800" dirty="0" smtClean="0"/>
              <a:t>Des enseignements d’exploration (3h)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b="1" dirty="0" smtClean="0"/>
              <a:t>Enseignements facultatifs : 3h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58020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Les enseignements d’exploration en 2</a:t>
            </a:r>
            <a:r>
              <a:rPr lang="fr-FR" baseline="30000" dirty="0" smtClean="0">
                <a:solidFill>
                  <a:srgbClr val="92D050"/>
                </a:solidFill>
              </a:rPr>
              <a:t>nde</a:t>
            </a:r>
            <a:r>
              <a:rPr lang="fr-FR" dirty="0" smtClean="0">
                <a:solidFill>
                  <a:srgbClr val="92D050"/>
                </a:solidFill>
              </a:rPr>
              <a:t> générale et technologique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496944" cy="5069160"/>
          </a:xfrm>
        </p:spPr>
        <p:txBody>
          <a:bodyPr>
            <a:normAutofit/>
          </a:bodyPr>
          <a:lstStyle/>
          <a:p>
            <a:pPr lvl="1">
              <a:lnSpc>
                <a:spcPct val="119000"/>
              </a:lnSpc>
              <a:spcBef>
                <a:spcPts val="700"/>
              </a:spcBef>
              <a:buSzPct val="55000"/>
              <a:buFont typeface="Wingdings" panose="05000000000000000000" pitchFamily="2" charset="2"/>
              <a:buChar char="§"/>
            </a:pPr>
            <a:r>
              <a:rPr lang="fr-FR" altLang="fr-FR" sz="2000" b="1" u="sng" dirty="0" smtClean="0">
                <a:latin typeface="Calibri" panose="020F0502020204030204" pitchFamily="34" charset="0"/>
              </a:rPr>
              <a:t>Objectifs</a:t>
            </a:r>
            <a:r>
              <a:rPr lang="fr-FR" altLang="fr-FR" sz="2000" dirty="0" smtClean="0">
                <a:latin typeface="Calibri" panose="020F0502020204030204" pitchFamily="34" charset="0"/>
              </a:rPr>
              <a:t> : découvrir des nouvelles disciplines pour aider à choisir la filière du bac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Clr>
                <a:srgbClr val="FF0000"/>
              </a:buClr>
              <a:buSzPct val="55000"/>
              <a:buNone/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lvl="1">
              <a:lnSpc>
                <a:spcPct val="119000"/>
              </a:lnSpc>
              <a:spcBef>
                <a:spcPts val="700"/>
              </a:spcBef>
              <a:buSzPct val="55000"/>
              <a:buFont typeface="Wingdings" panose="05000000000000000000" pitchFamily="2" charset="2"/>
              <a:buChar char="§"/>
            </a:pPr>
            <a:r>
              <a:rPr lang="fr-FR" altLang="fr-FR" sz="2000" b="1" u="sng" dirty="0" smtClean="0">
                <a:latin typeface="Calibri" panose="020F0502020204030204" pitchFamily="34" charset="0"/>
              </a:rPr>
              <a:t>Le choix des enseignements</a:t>
            </a:r>
            <a:r>
              <a:rPr lang="fr-FR" altLang="fr-FR" sz="2000" dirty="0" smtClean="0">
                <a:latin typeface="Calibri" panose="020F0502020204030204" pitchFamily="34" charset="0"/>
              </a:rPr>
              <a:t> :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Un enseignement en économie au choix (1h30): sciences </a:t>
            </a:r>
            <a:r>
              <a:rPr lang="fr-FR" altLang="fr-FR" sz="2000" dirty="0">
                <a:latin typeface="Calibri" panose="020F0502020204030204" pitchFamily="34" charset="0"/>
              </a:rPr>
              <a:t>économiques et </a:t>
            </a:r>
            <a:r>
              <a:rPr lang="fr-FR" altLang="fr-FR" sz="2000" dirty="0" smtClean="0">
                <a:latin typeface="Calibri" panose="020F0502020204030204" pitchFamily="34" charset="0"/>
              </a:rPr>
              <a:t>sociales, principes </a:t>
            </a:r>
            <a:r>
              <a:rPr lang="fr-FR" altLang="fr-FR" sz="2000" dirty="0">
                <a:latin typeface="Calibri" panose="020F0502020204030204" pitchFamily="34" charset="0"/>
              </a:rPr>
              <a:t>fondamentaux de l’économie et de la </a:t>
            </a:r>
            <a:r>
              <a:rPr lang="fr-FR" altLang="fr-FR" sz="2000" dirty="0" smtClean="0">
                <a:latin typeface="Calibri" panose="020F0502020204030204" pitchFamily="34" charset="0"/>
              </a:rPr>
              <a:t>gestion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Clr>
                <a:srgbClr val="FF0000"/>
              </a:buClr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Un second enseignement au choix parmi (1h30): </a:t>
            </a:r>
            <a:r>
              <a:rPr lang="fr-FR" altLang="fr-FR" sz="2000" dirty="0">
                <a:latin typeface="Calibri" panose="020F0502020204030204" pitchFamily="34" charset="0"/>
              </a:rPr>
              <a:t>création et </a:t>
            </a:r>
            <a:r>
              <a:rPr lang="fr-FR" altLang="fr-FR" sz="2000" dirty="0" smtClean="0">
                <a:latin typeface="Calibri" panose="020F0502020204030204" pitchFamily="34" charset="0"/>
              </a:rPr>
              <a:t>activités </a:t>
            </a:r>
            <a:r>
              <a:rPr lang="fr-FR" altLang="fr-FR" sz="2000" dirty="0">
                <a:latin typeface="Calibri" panose="020F0502020204030204" pitchFamily="34" charset="0"/>
              </a:rPr>
              <a:t>artistiques,</a:t>
            </a:r>
            <a:r>
              <a:rPr lang="fr-FR" altLang="fr-FR" sz="2000" dirty="0" smtClean="0">
                <a:latin typeface="Calibri" panose="020F0502020204030204" pitchFamily="34" charset="0"/>
              </a:rPr>
              <a:t> </a:t>
            </a:r>
            <a:r>
              <a:rPr lang="fr-FR" altLang="fr-FR" sz="2000" dirty="0">
                <a:latin typeface="Calibri" panose="020F0502020204030204" pitchFamily="34" charset="0"/>
              </a:rPr>
              <a:t>LV3 étrangère ou régionale, </a:t>
            </a:r>
            <a:r>
              <a:rPr lang="fr-FR" altLang="fr-FR" sz="2000" dirty="0" smtClean="0">
                <a:latin typeface="Calibri" panose="020F0502020204030204" pitchFamily="34" charset="0"/>
              </a:rPr>
              <a:t>langues </a:t>
            </a:r>
            <a:r>
              <a:rPr lang="fr-FR" altLang="fr-FR" sz="2000" dirty="0">
                <a:latin typeface="Calibri" panose="020F0502020204030204" pitchFamily="34" charset="0"/>
              </a:rPr>
              <a:t>et cultures de l’antiquité (latin ou grec), </a:t>
            </a:r>
            <a:r>
              <a:rPr lang="fr-FR" altLang="fr-FR" sz="2000" dirty="0" smtClean="0">
                <a:latin typeface="Calibri" panose="020F0502020204030204" pitchFamily="34" charset="0"/>
              </a:rPr>
              <a:t>littérature </a:t>
            </a:r>
            <a:r>
              <a:rPr lang="fr-FR" altLang="fr-FR" sz="2000" dirty="0">
                <a:latin typeface="Calibri" panose="020F0502020204030204" pitchFamily="34" charset="0"/>
              </a:rPr>
              <a:t>et société, b</a:t>
            </a:r>
            <a:r>
              <a:rPr lang="fr-FR" altLang="fr-FR" sz="2000" dirty="0" smtClean="0">
                <a:latin typeface="Calibri" panose="020F0502020204030204" pitchFamily="34" charset="0"/>
              </a:rPr>
              <a:t>iotechnologies, création </a:t>
            </a:r>
            <a:r>
              <a:rPr lang="fr-FR" altLang="fr-FR" sz="2000" dirty="0">
                <a:latin typeface="Calibri" panose="020F0502020204030204" pitchFamily="34" charset="0"/>
              </a:rPr>
              <a:t>et innovation </a:t>
            </a:r>
            <a:r>
              <a:rPr lang="fr-FR" altLang="fr-FR" sz="2000" dirty="0" smtClean="0">
                <a:latin typeface="Calibri" panose="020F0502020204030204" pitchFamily="34" charset="0"/>
              </a:rPr>
              <a:t>technologiques, </a:t>
            </a:r>
            <a:r>
              <a:rPr lang="fr-FR" altLang="fr-FR" sz="2000" dirty="0">
                <a:latin typeface="Calibri" panose="020F0502020204030204" pitchFamily="34" charset="0"/>
              </a:rPr>
              <a:t>é</a:t>
            </a:r>
            <a:r>
              <a:rPr lang="fr-FR" altLang="fr-FR" sz="2000" dirty="0" smtClean="0">
                <a:latin typeface="Calibri" panose="020F0502020204030204" pitchFamily="34" charset="0"/>
              </a:rPr>
              <a:t>cologie </a:t>
            </a:r>
            <a:r>
              <a:rPr lang="fr-FR" altLang="fr-FR" sz="2000" dirty="0">
                <a:latin typeface="Calibri" panose="020F0502020204030204" pitchFamily="34" charset="0"/>
              </a:rPr>
              <a:t>agronomie territoire et développement </a:t>
            </a:r>
            <a:r>
              <a:rPr lang="fr-FR" altLang="fr-FR" sz="2000" dirty="0" smtClean="0">
                <a:latin typeface="Calibri" panose="020F0502020204030204" pitchFamily="34" charset="0"/>
              </a:rPr>
              <a:t>durable, méthodes </a:t>
            </a:r>
            <a:r>
              <a:rPr lang="fr-FR" altLang="fr-FR" sz="2000" dirty="0">
                <a:latin typeface="Calibri" panose="020F0502020204030204" pitchFamily="34" charset="0"/>
              </a:rPr>
              <a:t>et pratiques </a:t>
            </a:r>
            <a:r>
              <a:rPr lang="fr-FR" altLang="fr-FR" sz="2000" dirty="0" smtClean="0">
                <a:latin typeface="Calibri" panose="020F0502020204030204" pitchFamily="34" charset="0"/>
              </a:rPr>
              <a:t>scientifiques, sciences de l’ingénieur, sciences et laboratoire, santé et social, </a:t>
            </a:r>
            <a:r>
              <a:rPr lang="fr-FR" altLang="fr-FR" sz="2000" dirty="0">
                <a:latin typeface="Calibri" panose="020F0502020204030204" pitchFamily="34" charset="0"/>
              </a:rPr>
              <a:t>un autre enseignement en </a:t>
            </a:r>
            <a:r>
              <a:rPr lang="fr-FR" altLang="fr-FR" sz="2000" dirty="0" smtClean="0">
                <a:latin typeface="Calibri" panose="020F0502020204030204" pitchFamily="34" charset="0"/>
              </a:rPr>
              <a:t>économie</a:t>
            </a:r>
            <a:endParaRPr lang="fr-FR" altLang="fr-FR" sz="2000" dirty="0">
              <a:latin typeface="Calibri" panose="020F0502020204030204" pitchFamily="34" charset="0"/>
            </a:endParaRP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Clr>
                <a:srgbClr val="FF0000"/>
              </a:buClr>
              <a:buSzPct val="55000"/>
              <a:buNone/>
            </a:pPr>
            <a:endParaRPr lang="fr-FR" altLang="fr-FR" sz="1400" b="1" dirty="0">
              <a:solidFill>
                <a:srgbClr val="008000"/>
              </a:solidFill>
              <a:latin typeface="Tahoma" pitchFamily="32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47471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92D050"/>
                </a:solidFill>
              </a:rPr>
              <a:t>Les enseignements d’exploration en 2</a:t>
            </a:r>
            <a:r>
              <a:rPr lang="fr-FR" baseline="30000" dirty="0" smtClean="0">
                <a:solidFill>
                  <a:srgbClr val="92D050"/>
                </a:solidFill>
              </a:rPr>
              <a:t>nde</a:t>
            </a:r>
            <a:r>
              <a:rPr lang="fr-FR" dirty="0" smtClean="0">
                <a:solidFill>
                  <a:srgbClr val="92D050"/>
                </a:solidFill>
              </a:rPr>
              <a:t> générale et technologique</a:t>
            </a:r>
            <a:endParaRPr lang="fr-FR" dirty="0">
              <a:solidFill>
                <a:srgbClr val="92D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/>
          </a:bodyPr>
          <a:lstStyle/>
          <a:p>
            <a:pPr lvl="1">
              <a:lnSpc>
                <a:spcPct val="119000"/>
              </a:lnSpc>
              <a:spcBef>
                <a:spcPts val="700"/>
              </a:spcBef>
              <a:buSzPct val="55000"/>
              <a:buFont typeface="Wingdings" panose="05000000000000000000" pitchFamily="2" charset="2"/>
              <a:buChar char="§"/>
            </a:pPr>
            <a:r>
              <a:rPr lang="fr-FR" altLang="fr-FR" sz="2000" b="1" u="sng" dirty="0" smtClean="0">
                <a:latin typeface="Calibri" panose="020F0502020204030204" pitchFamily="34" charset="0"/>
              </a:rPr>
              <a:t>Cas particuliers </a:t>
            </a:r>
            <a:r>
              <a:rPr lang="fr-FR" altLang="fr-FR" sz="2000" b="1" dirty="0" smtClean="0">
                <a:latin typeface="Calibri" panose="020F0502020204030204" pitchFamily="34" charset="0"/>
              </a:rPr>
              <a:t>: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Clr>
                <a:srgbClr val="FF0000"/>
              </a:buClr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Élèves intéressés par les technologies : 1 enseignement d’économie au choix + 2 autres enseignements au choix parmi : biotechnologies,</a:t>
            </a:r>
            <a:r>
              <a:rPr lang="fr-FR" altLang="fr-FR" sz="2000" dirty="0">
                <a:latin typeface="Calibri" panose="020F0502020204030204" pitchFamily="34" charset="0"/>
              </a:rPr>
              <a:t> </a:t>
            </a:r>
            <a:r>
              <a:rPr lang="fr-FR" altLang="fr-FR" sz="2000" dirty="0" smtClean="0">
                <a:latin typeface="Calibri" panose="020F0502020204030204" pitchFamily="34" charset="0"/>
              </a:rPr>
              <a:t>création </a:t>
            </a:r>
            <a:r>
              <a:rPr lang="fr-FR" altLang="fr-FR" sz="2000" dirty="0">
                <a:latin typeface="Calibri" panose="020F0502020204030204" pitchFamily="34" charset="0"/>
              </a:rPr>
              <a:t>et innovation </a:t>
            </a:r>
            <a:r>
              <a:rPr lang="fr-FR" altLang="fr-FR" sz="2000" dirty="0" smtClean="0">
                <a:latin typeface="Calibri" panose="020F0502020204030204" pitchFamily="34" charset="0"/>
              </a:rPr>
              <a:t>technologiques,  santé et social, sciences de l’ingénieur, sciences et laboratoire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Clr>
                <a:srgbClr val="FF0000"/>
              </a:buClr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(4h30)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Clr>
                <a:srgbClr val="FF0000"/>
              </a:buClr>
              <a:buSzPct val="55000"/>
              <a:buNone/>
            </a:pPr>
            <a:r>
              <a:rPr lang="fr-FR" altLang="fr-FR" sz="2000" dirty="0" smtClean="0">
                <a:latin typeface="Calibri" panose="020F0502020204030204" pitchFamily="34" charset="0"/>
              </a:rPr>
              <a:t>Elèves intéressés par le sport ou les arts appliqués: 1 enseignement au choix parmi arts du cirque, éducation physique et sportive, création et culture design (6h)</a:t>
            </a: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Clr>
                <a:srgbClr val="FF0000"/>
              </a:buClr>
              <a:buSzPct val="55000"/>
              <a:buNone/>
            </a:pPr>
            <a:endParaRPr lang="fr-FR" altLang="fr-FR" sz="2000" dirty="0">
              <a:latin typeface="Calibri" panose="020F0502020204030204" pitchFamily="34" charset="0"/>
            </a:endParaRPr>
          </a:p>
          <a:p>
            <a:pPr lvl="1">
              <a:lnSpc>
                <a:spcPct val="119000"/>
              </a:lnSpc>
              <a:spcBef>
                <a:spcPts val="700"/>
              </a:spcBef>
              <a:buSzPct val="55000"/>
              <a:buFont typeface="Wingdings" panose="05000000000000000000" pitchFamily="2" charset="2"/>
              <a:buChar char="§"/>
            </a:pPr>
            <a:r>
              <a:rPr lang="fr-FR" altLang="fr-FR" sz="2000" b="1" u="sng" dirty="0" smtClean="0">
                <a:latin typeface="Calibri" panose="020F0502020204030204" pitchFamily="34" charset="0"/>
              </a:rPr>
              <a:t>Informations complémentaires </a:t>
            </a:r>
            <a:r>
              <a:rPr lang="fr-FR" altLang="fr-FR" sz="2000" dirty="0" smtClean="0">
                <a:latin typeface="Calibri" panose="020F0502020204030204" pitchFamily="34" charset="0"/>
              </a:rPr>
              <a:t>: nadoz.org, onisep.fr, guide ONISEP après la 3ème</a:t>
            </a:r>
            <a:endParaRPr lang="fr-FR" altLang="fr-FR" sz="2000" dirty="0">
              <a:latin typeface="Calibri" panose="020F0502020204030204" pitchFamily="34" charset="0"/>
            </a:endParaRPr>
          </a:p>
          <a:p>
            <a:pPr marL="457200" lvl="1" indent="0">
              <a:lnSpc>
                <a:spcPct val="119000"/>
              </a:lnSpc>
              <a:spcBef>
                <a:spcPts val="700"/>
              </a:spcBef>
              <a:buClr>
                <a:srgbClr val="FF0000"/>
              </a:buClr>
              <a:buSzPct val="55000"/>
              <a:buNone/>
            </a:pPr>
            <a:endParaRPr lang="fr-FR" altLang="fr-FR" sz="1400" b="1" dirty="0">
              <a:solidFill>
                <a:srgbClr val="008000"/>
              </a:solidFill>
              <a:latin typeface="Tahoma" pitchFamily="32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2125799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2436</TotalTime>
  <Words>1475</Words>
  <Application>Microsoft Office PowerPoint</Application>
  <PresentationFormat>Affichage à l'écran (4:3)</PresentationFormat>
  <Paragraphs>195</Paragraphs>
  <Slides>24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Thème Office</vt:lpstr>
      <vt:lpstr>Classeur OpenDocument</vt:lpstr>
      <vt:lpstr>Réunion d’information  sur l’orientation après la 3éme</vt:lpstr>
      <vt:lpstr>CONTENU DE LA PRESENTATION</vt:lpstr>
      <vt:lpstr>Diapositive 3</vt:lpstr>
      <vt:lpstr>Diapositive 4</vt:lpstr>
      <vt:lpstr>2. Présentation de la voie générale  et technologique</vt:lpstr>
      <vt:lpstr>La voie générale et technologique</vt:lpstr>
      <vt:lpstr>La classe de 2nde générale et technologique</vt:lpstr>
      <vt:lpstr>Les enseignements d’exploration en 2nde générale et technologique</vt:lpstr>
      <vt:lpstr>Les enseignements d’exploration en 2nde générale et technologique</vt:lpstr>
      <vt:lpstr>Les enseignements d’exploration  au lycée de l’Iroise</vt:lpstr>
      <vt:lpstr>Les enseignements d’exploration  au lycée de l’Elorn</vt:lpstr>
      <vt:lpstr>Les enseignements d’exploration  dans les lycées  à recrutement départemental</vt:lpstr>
      <vt:lpstr>L’affectation en seconde générale et technologique dans un lycée public</vt:lpstr>
      <vt:lpstr>L’affectation en seconde générale et technologique dans un lycée public</vt:lpstr>
      <vt:lpstr>L’affectation en seconde générale et technologique dans un lycée public</vt:lpstr>
      <vt:lpstr>3. Présentation de la voie professionnelle</vt:lpstr>
      <vt:lpstr>Diapositive 17</vt:lpstr>
      <vt:lpstr>L’apprentissage</vt:lpstr>
      <vt:lpstr>L’affectation en voie professionnelle</vt:lpstr>
      <vt:lpstr>La sélectivité</vt:lpstr>
      <vt:lpstr>Le traitement des candidatures</vt:lpstr>
      <vt:lpstr>Le traitement des candidatures (suite)</vt:lpstr>
      <vt:lpstr>4. Démarches à mener pour l’orientation  </vt:lpstr>
      <vt:lpstr>Pour des renseignements complémentaires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d’information  sur l’orientation après la 3éme</dc:title>
  <dc:creator>cop1</dc:creator>
  <cp:lastModifiedBy>Utilisateur</cp:lastModifiedBy>
  <cp:revision>408</cp:revision>
  <dcterms:created xsi:type="dcterms:W3CDTF">2013-10-30T14:04:30Z</dcterms:created>
  <dcterms:modified xsi:type="dcterms:W3CDTF">2015-02-25T12:30:55Z</dcterms:modified>
</cp:coreProperties>
</file>